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4"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Amatic SC"/>
      <p:regular r:id="rId36"/>
      <p:bold r:id="rId37"/>
    </p:embeddedFont>
    <p:embeddedFont>
      <p:font typeface="Cabin"/>
      <p:regular r:id="rId38"/>
      <p:bold r:id="rId39"/>
      <p:italic r:id="rId40"/>
      <p:boldItalic r:id="rId41"/>
    </p:embeddedFont>
    <p:embeddedFont>
      <p:font typeface="Source Code Pro"/>
      <p:regular r:id="rId42"/>
      <p:bold r:id="rId43"/>
    </p:embeddedFont>
    <p:embeddedFont>
      <p:font typeface="Domine"/>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Cabin-italic.fntdata"/><Relationship Id="rId20" Type="http://schemas.openxmlformats.org/officeDocument/2006/relationships/slide" Target="slides/slide15.xml"/><Relationship Id="rId42" Type="http://schemas.openxmlformats.org/officeDocument/2006/relationships/font" Target="fonts/SourceCodePro-regular.fntdata"/><Relationship Id="rId41" Type="http://schemas.openxmlformats.org/officeDocument/2006/relationships/font" Target="fonts/Cabin-boldItalic.fntdata"/><Relationship Id="rId22" Type="http://schemas.openxmlformats.org/officeDocument/2006/relationships/slide" Target="slides/slide17.xml"/><Relationship Id="rId44" Type="http://schemas.openxmlformats.org/officeDocument/2006/relationships/font" Target="fonts/Domine-regular.fntdata"/><Relationship Id="rId21" Type="http://schemas.openxmlformats.org/officeDocument/2006/relationships/slide" Target="slides/slide16.xml"/><Relationship Id="rId43" Type="http://schemas.openxmlformats.org/officeDocument/2006/relationships/font" Target="fonts/SourceCodePr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Domin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AmaticSC-bold.fntdata"/><Relationship Id="rId14" Type="http://schemas.openxmlformats.org/officeDocument/2006/relationships/slide" Target="slides/slide9.xml"/><Relationship Id="rId36" Type="http://schemas.openxmlformats.org/officeDocument/2006/relationships/font" Target="fonts/AmaticSC-regular.fntdata"/><Relationship Id="rId17" Type="http://schemas.openxmlformats.org/officeDocument/2006/relationships/slide" Target="slides/slide12.xml"/><Relationship Id="rId39" Type="http://schemas.openxmlformats.org/officeDocument/2006/relationships/font" Target="fonts/Cabin-bold.fntdata"/><Relationship Id="rId16" Type="http://schemas.openxmlformats.org/officeDocument/2006/relationships/slide" Target="slides/slide11.xml"/><Relationship Id="rId38" Type="http://schemas.openxmlformats.org/officeDocument/2006/relationships/font" Target="fonts/Cabin-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ba.gov/category/navigation-structure/loans-grants" TargetMode="External"/><Relationship Id="rId3" Type="http://schemas.openxmlformats.org/officeDocument/2006/relationships/hyperlink" Target="https://www.sba.gov/category/navigation-structure/contracting" TargetMode="External"/><Relationship Id="rId4" Type="http://schemas.openxmlformats.org/officeDocument/2006/relationships/hyperlink" Target="https://www.sba.gov/content/8a-business-development" TargetMode="External"/><Relationship Id="rId9" Type="http://schemas.openxmlformats.org/officeDocument/2006/relationships/hyperlink" Target="https://www.sba.gov/content/score" TargetMode="External"/><Relationship Id="rId5" Type="http://schemas.openxmlformats.org/officeDocument/2006/relationships/hyperlink" Target="https://www.sba.gov/category/navigation-structure/counseling-training" TargetMode="External"/><Relationship Id="rId6" Type="http://schemas.openxmlformats.org/officeDocument/2006/relationships/hyperlink" Target="https://www.sba.gov/content/find-local-sba-office" TargetMode="External"/><Relationship Id="rId7" Type="http://schemas.openxmlformats.org/officeDocument/2006/relationships/hyperlink" Target="https://www.sba.gov/content/small-business-development-centers-sbdcs" TargetMode="External"/><Relationship Id="rId8" Type="http://schemas.openxmlformats.org/officeDocument/2006/relationships/hyperlink" Target="https://www.sba.gov/content/womens-business-centers"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2" type="sldNum"/>
          </p:nvPr>
        </p:nvSpPr>
        <p:spPr>
          <a:xfrm>
            <a:off x="3884616" y="8685213"/>
            <a:ext cx="2971800" cy="457200"/>
          </a:xfrm>
          <a:prstGeom prst="rect">
            <a:avLst/>
          </a:prstGeom>
          <a:noFill/>
          <a:ln>
            <a:noFill/>
          </a:ln>
        </p:spPr>
        <p:txBody>
          <a:bodyPr anchorCtr="0" anchor="b" bIns="45250" lIns="90500" rIns="90500" tIns="45250">
            <a:noAutofit/>
          </a:bodyPr>
          <a:lstStyle/>
          <a:p>
            <a:pPr indent="0" lvl="0" marL="0" marR="0" rtl="0" algn="r">
              <a:spcBef>
                <a:spcPts val="0"/>
              </a:spcBef>
              <a:buSzPct val="25000"/>
              <a:buNone/>
            </a:pPr>
            <a:fld id="{00000000-1234-1234-1234-123412341234}" type="slidenum">
              <a:rPr lang="en" sz="1200">
                <a:solidFill>
                  <a:schemeClr val="dk1"/>
                </a:solidFill>
                <a:latin typeface="Arial"/>
                <a:ea typeface="Arial"/>
                <a:cs typeface="Arial"/>
                <a:sym typeface="Arial"/>
              </a:rPr>
              <a:t>‹#›</a:t>
            </a:fld>
          </a:p>
        </p:txBody>
      </p:sp>
      <p:sp>
        <p:nvSpPr>
          <p:cNvPr id="116" name="Shape 116"/>
          <p:cNvSpPr/>
          <p:nvPr>
            <p:ph idx="2" type="sldImg"/>
          </p:nvPr>
        </p:nvSpPr>
        <p:spPr>
          <a:xfrm>
            <a:off x="416189" y="685249"/>
            <a:ext cx="6025800" cy="3429300"/>
          </a:xfrm>
          <a:custGeom>
            <a:pathLst>
              <a:path extrusionOk="0" h="120000" w="120000">
                <a:moveTo>
                  <a:pt x="0" y="0"/>
                </a:moveTo>
                <a:lnTo>
                  <a:pt x="120000" y="0"/>
                </a:lnTo>
                <a:lnTo>
                  <a:pt x="120000" y="120000"/>
                </a:lnTo>
                <a:lnTo>
                  <a:pt x="0" y="120000"/>
                </a:lnTo>
                <a:close/>
              </a:path>
            </a:pathLst>
          </a:custGeom>
          <a:noFill/>
          <a:ln>
            <a:noFill/>
          </a:ln>
        </p:spPr>
      </p:sp>
      <p:sp>
        <p:nvSpPr>
          <p:cNvPr id="117" name="Shape 117"/>
          <p:cNvSpPr txBox="1"/>
          <p:nvPr>
            <p:ph idx="1" type="body"/>
          </p:nvPr>
        </p:nvSpPr>
        <p:spPr>
          <a:xfrm>
            <a:off x="685799" y="4343401"/>
            <a:ext cx="5486400" cy="4114800"/>
          </a:xfrm>
          <a:prstGeom prst="rect">
            <a:avLst/>
          </a:prstGeom>
          <a:noFill/>
          <a:ln>
            <a:noFill/>
          </a:ln>
        </p:spPr>
        <p:txBody>
          <a:bodyPr anchorCtr="0" anchor="t" bIns="45250" lIns="90500" rIns="90500" tIns="45250">
            <a:noAutofit/>
          </a:bodyPr>
          <a:lstStyle/>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The first C is </a:t>
            </a:r>
            <a:r>
              <a:rPr b="0" i="0" lang="en" sz="1200" u="sng" cap="none" strike="noStrike">
                <a:solidFill>
                  <a:schemeClr val="hlink"/>
                </a:solidFill>
                <a:latin typeface="Calibri"/>
                <a:ea typeface="Calibri"/>
                <a:cs typeface="Calibri"/>
                <a:sym typeface="Calibri"/>
                <a:hlinkClick r:id="rId2"/>
              </a:rPr>
              <a:t>capital</a:t>
            </a:r>
            <a:r>
              <a:rPr b="0" i="0" lang="en" sz="1200" u="none" cap="none" strike="noStrike">
                <a:solidFill>
                  <a:schemeClr val="dk1"/>
                </a:solidFill>
                <a:latin typeface="Calibri"/>
                <a:ea typeface="Calibri"/>
                <a:cs typeface="Calibri"/>
                <a:sym typeface="Calibri"/>
              </a:rPr>
              <a:t>. If you’re looking for a way to finance your growth, an SBA loan might be what you need. The SBA doesn’t actually make the loans. Instead, we guarantee a percentage of each loan made by lenders who partner with us. Our guarantee reduces the risk, which means these SBA lending partners are more likely to help small businesses that can’t get access to conventional loans.</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The second C is </a:t>
            </a:r>
            <a:r>
              <a:rPr b="0" i="0" lang="en" sz="1200" u="sng" cap="none" strike="noStrike">
                <a:solidFill>
                  <a:schemeClr val="hlink"/>
                </a:solidFill>
                <a:latin typeface="Calibri"/>
                <a:ea typeface="Calibri"/>
                <a:cs typeface="Calibri"/>
                <a:sym typeface="Calibri"/>
                <a:hlinkClick r:id="rId3"/>
              </a:rPr>
              <a:t>contracts</a:t>
            </a:r>
            <a:r>
              <a:rPr b="0" i="0" lang="en" sz="1200" u="none" cap="none" strike="noStrike">
                <a:solidFill>
                  <a:schemeClr val="dk1"/>
                </a:solidFill>
                <a:latin typeface="Calibri"/>
                <a:ea typeface="Calibri"/>
                <a:cs typeface="Calibri"/>
                <a:sym typeface="Calibri"/>
              </a:rPr>
              <a:t>. The federal government spends $500 billion a year in contracts. We work with all federal agencies to put at least 23 percent of that money in the hands of small businesses. We also work with small business directly, through training and </a:t>
            </a:r>
            <a:r>
              <a:rPr b="0" i="0" lang="en" sz="1200" u="sng" cap="none" strike="noStrike">
                <a:solidFill>
                  <a:schemeClr val="hlink"/>
                </a:solidFill>
                <a:latin typeface="Calibri"/>
                <a:ea typeface="Calibri"/>
                <a:cs typeface="Calibri"/>
                <a:sym typeface="Calibri"/>
                <a:hlinkClick r:id="rId4"/>
              </a:rPr>
              <a:t>business development programs</a:t>
            </a:r>
            <a:r>
              <a:rPr b="0" i="0" lang="en" sz="1200" u="none" cap="none" strike="noStrike">
                <a:solidFill>
                  <a:schemeClr val="dk1"/>
                </a:solidFill>
                <a:latin typeface="Calibri"/>
                <a:ea typeface="Calibri"/>
                <a:cs typeface="Calibri"/>
                <a:sym typeface="Calibri"/>
              </a:rPr>
              <a:t>, to help them compete for and win contracts.</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The third C is </a:t>
            </a:r>
            <a:r>
              <a:rPr b="0" i="0" lang="en" sz="1200" u="sng" cap="none" strike="noStrike">
                <a:solidFill>
                  <a:schemeClr val="hlink"/>
                </a:solidFill>
                <a:latin typeface="Calibri"/>
                <a:ea typeface="Calibri"/>
                <a:cs typeface="Calibri"/>
                <a:sym typeface="Calibri"/>
                <a:hlinkClick r:id="rId5"/>
              </a:rPr>
              <a:t>counseling</a:t>
            </a:r>
            <a:r>
              <a:rPr b="0" i="0" lang="en" sz="1200" u="none" cap="none" strike="noStrike">
                <a:solidFill>
                  <a:schemeClr val="dk1"/>
                </a:solidFill>
                <a:latin typeface="Calibri"/>
                <a:ea typeface="Calibri"/>
                <a:cs typeface="Calibri"/>
                <a:sym typeface="Calibri"/>
              </a:rPr>
              <a:t>. Our nationwide network includes 68 </a:t>
            </a:r>
            <a:r>
              <a:rPr b="0" i="0" lang="en" sz="1200" u="sng" cap="none" strike="noStrike">
                <a:solidFill>
                  <a:schemeClr val="hlink"/>
                </a:solidFill>
                <a:latin typeface="Calibri"/>
                <a:ea typeface="Calibri"/>
                <a:cs typeface="Calibri"/>
                <a:sym typeface="Calibri"/>
                <a:hlinkClick r:id="rId6"/>
              </a:rPr>
              <a:t>district offices</a:t>
            </a:r>
            <a:r>
              <a:rPr b="0" i="0" lang="en" sz="1200" u="none" cap="none" strike="noStrike">
                <a:solidFill>
                  <a:schemeClr val="dk1"/>
                </a:solidFill>
                <a:latin typeface="Calibri"/>
                <a:ea typeface="Calibri"/>
                <a:cs typeface="Calibri"/>
                <a:sym typeface="Calibri"/>
              </a:rPr>
              <a:t>, nearly 900</a:t>
            </a:r>
            <a:r>
              <a:rPr b="0" i="0" lang="en" sz="1200" u="sng" cap="none" strike="noStrike">
                <a:solidFill>
                  <a:schemeClr val="hlink"/>
                </a:solidFill>
                <a:latin typeface="Calibri"/>
                <a:ea typeface="Calibri"/>
                <a:cs typeface="Calibri"/>
                <a:sym typeface="Calibri"/>
                <a:hlinkClick r:id="rId7"/>
              </a:rPr>
              <a:t>Small Business Development Centers</a:t>
            </a:r>
            <a:r>
              <a:rPr b="0" i="0" lang="en" sz="1200" u="none" cap="none" strike="noStrike">
                <a:solidFill>
                  <a:schemeClr val="dk1"/>
                </a:solidFill>
                <a:latin typeface="Calibri"/>
                <a:ea typeface="Calibri"/>
                <a:cs typeface="Calibri"/>
                <a:sym typeface="Calibri"/>
              </a:rPr>
              <a:t>, 110 </a:t>
            </a:r>
            <a:r>
              <a:rPr b="0" i="0" lang="en" sz="1200" u="sng" cap="none" strike="noStrike">
                <a:solidFill>
                  <a:schemeClr val="hlink"/>
                </a:solidFill>
                <a:latin typeface="Calibri"/>
                <a:ea typeface="Calibri"/>
                <a:cs typeface="Calibri"/>
                <a:sym typeface="Calibri"/>
                <a:hlinkClick r:id="rId8"/>
              </a:rPr>
              <a:t>Women’s Business Centers</a:t>
            </a:r>
            <a:r>
              <a:rPr b="0" i="0" lang="en" sz="1200" u="none" cap="none" strike="noStrike">
                <a:solidFill>
                  <a:schemeClr val="dk1"/>
                </a:solidFill>
                <a:latin typeface="Calibri"/>
                <a:ea typeface="Calibri"/>
                <a:cs typeface="Calibri"/>
                <a:sym typeface="Calibri"/>
              </a:rPr>
              <a:t>, and 350 chapters of</a:t>
            </a:r>
            <a:r>
              <a:rPr b="0" i="0" lang="en" sz="1200" u="sng" cap="none" strike="noStrike">
                <a:solidFill>
                  <a:schemeClr val="hlink"/>
                </a:solidFill>
                <a:latin typeface="Calibri"/>
                <a:ea typeface="Calibri"/>
                <a:cs typeface="Calibri"/>
                <a:sym typeface="Calibri"/>
                <a:hlinkClick r:id="rId9"/>
              </a:rPr>
              <a:t>SCORE</a:t>
            </a:r>
            <a:r>
              <a:rPr b="0" i="0" lang="en" sz="1200" u="none" cap="none" strike="noStrike">
                <a:solidFill>
                  <a:schemeClr val="dk1"/>
                </a:solidFill>
                <a:latin typeface="Calibri"/>
                <a:ea typeface="Calibri"/>
                <a:cs typeface="Calibri"/>
                <a:sym typeface="Calibri"/>
              </a:rPr>
              <a:t>. These business experts offer counseling and training (nearly always free) to over 1 million small business owners each year. If you don’t have a counselor or mentor, you should. Our data shows that businesses that spend three hours or more with an SBA counselor have higher revenue and more employees as a result.</a:t>
            </a:r>
          </a:p>
          <a:p>
            <a:pPr indent="-279400" lvl="0" marL="27940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799" y="4343401"/>
            <a:ext cx="5486400" cy="4114800"/>
          </a:xfrm>
          <a:prstGeom prst="rect">
            <a:avLst/>
          </a:prstGeom>
          <a:noFill/>
          <a:ln>
            <a:noFill/>
          </a:ln>
        </p:spPr>
        <p:txBody>
          <a:bodyPr anchorCtr="0" anchor="ctr" bIns="89800" lIns="89800" rIns="89800" tIns="89800">
            <a:noAutofit/>
          </a:bodyPr>
          <a:lstStyle/>
          <a:p>
            <a:pPr lvl="0" rtl="0">
              <a:spcBef>
                <a:spcPts val="0"/>
              </a:spcBef>
              <a:buNone/>
            </a:pPr>
            <a:r>
              <a:t/>
            </a:r>
            <a:endParaRPr sz="1400"/>
          </a:p>
        </p:txBody>
      </p:sp>
      <p:sp>
        <p:nvSpPr>
          <p:cNvPr id="127" name="Shape 127"/>
          <p:cNvSpPr/>
          <p:nvPr>
            <p:ph idx="2" type="sldImg"/>
          </p:nvPr>
        </p:nvSpPr>
        <p:spPr>
          <a:xfrm>
            <a:off x="416189" y="685249"/>
            <a:ext cx="6025800" cy="3429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53" name="Shape 15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416189" y="685249"/>
            <a:ext cx="6025800" cy="34293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71" name="Shape 171"/>
          <p:cNvSpPr txBox="1"/>
          <p:nvPr>
            <p:ph idx="1" type="body"/>
          </p:nvPr>
        </p:nvSpPr>
        <p:spPr>
          <a:xfrm>
            <a:off x="685799" y="4343401"/>
            <a:ext cx="5486400" cy="4114800"/>
          </a:xfrm>
          <a:prstGeom prst="rect">
            <a:avLst/>
          </a:prstGeom>
          <a:noFill/>
          <a:ln>
            <a:noFill/>
          </a:ln>
        </p:spPr>
        <p:txBody>
          <a:bodyPr anchorCtr="0" anchor="t" bIns="45250" lIns="90500" rIns="90500" tIns="4525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2" name="Shape 52"/>
        <p:cNvGrpSpPr/>
        <p:nvPr/>
      </p:nvGrpSpPr>
      <p:grpSpPr>
        <a:xfrm>
          <a:off x="0" y="0"/>
          <a:ext cx="0" cy="0"/>
          <a:chOff x="0" y="0"/>
          <a:chExt cx="0" cy="0"/>
        </a:xfrm>
      </p:grpSpPr>
      <p:sp>
        <p:nvSpPr>
          <p:cNvPr id="53" name="Shape 53"/>
          <p:cNvSpPr txBox="1"/>
          <p:nvPr>
            <p:ph type="title"/>
          </p:nvPr>
        </p:nvSpPr>
        <p:spPr>
          <a:xfrm>
            <a:off x="457200" y="317475"/>
            <a:ext cx="8229600" cy="742800"/>
          </a:xfrm>
          <a:prstGeom prst="rect">
            <a:avLst/>
          </a:prstGeom>
          <a:noFill/>
          <a:ln>
            <a:noFill/>
          </a:ln>
        </p:spPr>
        <p:txBody>
          <a:bodyPr anchorCtr="0" anchor="ctr" bIns="91425" lIns="91425" rIns="91425" tIns="91425"/>
          <a:lstStyle>
            <a:lvl1pPr indent="0" lvl="0" marL="0" rtl="0">
              <a:spcBef>
                <a:spcPts val="0"/>
              </a:spcBef>
              <a:buClr>
                <a:schemeClr val="dk2"/>
              </a:buClr>
              <a:buFont typeface="Arial"/>
              <a:buNone/>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4" name="Shape 54"/>
          <p:cNvSpPr txBox="1"/>
          <p:nvPr>
            <p:ph idx="1" type="body"/>
          </p:nvPr>
        </p:nvSpPr>
        <p:spPr>
          <a:xfrm>
            <a:off x="457200" y="1200150"/>
            <a:ext cx="8229600" cy="3657600"/>
          </a:xfrm>
          <a:prstGeom prst="rect">
            <a:avLst/>
          </a:prstGeom>
          <a:noFill/>
          <a:ln>
            <a:noFill/>
          </a:ln>
        </p:spPr>
        <p:txBody>
          <a:bodyPr anchorCtr="0" anchor="t" bIns="91425" lIns="91425" rIns="91425" tIns="91425"/>
          <a:lstStyle>
            <a:lvl1pPr indent="-53339" lvl="0" marL="182880" marR="0" rtl="0" algn="l">
              <a:spcBef>
                <a:spcPts val="480"/>
              </a:spcBef>
              <a:buClr>
                <a:schemeClr val="accent1"/>
              </a:buClr>
              <a:buSzPct val="85000"/>
              <a:buFont typeface="Arial"/>
              <a:buChar char="•"/>
              <a:defRPr b="0" i="0" sz="2400" u="none" cap="none" strike="noStrike">
                <a:solidFill>
                  <a:schemeClr val="dk1"/>
                </a:solidFill>
                <a:latin typeface="Arial"/>
                <a:ea typeface="Arial"/>
                <a:cs typeface="Arial"/>
                <a:sym typeface="Arial"/>
              </a:defRPr>
            </a:lvl1pPr>
            <a:lvl2pPr indent="-82550" lvl="1" marL="457200" marR="0" rtl="0" algn="l">
              <a:spcBef>
                <a:spcPts val="400"/>
              </a:spcBef>
              <a:buClr>
                <a:schemeClr val="accent1"/>
              </a:buClr>
              <a:buSzPct val="85000"/>
              <a:buFont typeface="Arial"/>
              <a:buChar char="•"/>
              <a:defRPr b="0" i="0" sz="2000" u="none" cap="none" strike="noStrike">
                <a:solidFill>
                  <a:schemeClr val="dk1"/>
                </a:solidFill>
                <a:latin typeface="Arial"/>
                <a:ea typeface="Arial"/>
                <a:cs typeface="Arial"/>
                <a:sym typeface="Arial"/>
              </a:defRPr>
            </a:lvl2pPr>
            <a:lvl3pPr indent="-82550" lvl="2" marL="731520" marR="0" rtl="0" algn="l">
              <a:spcBef>
                <a:spcPts val="360"/>
              </a:spcBef>
              <a:buClr>
                <a:schemeClr val="accent1"/>
              </a:buClr>
              <a:buSzPct val="90000"/>
              <a:buFont typeface="Arial"/>
              <a:buChar char="•"/>
              <a:defRPr b="0" i="0" sz="1800" u="none" cap="none" strike="noStrike">
                <a:solidFill>
                  <a:schemeClr val="dk1"/>
                </a:solidFill>
                <a:latin typeface="Arial"/>
                <a:ea typeface="Arial"/>
                <a:cs typeface="Arial"/>
                <a:sym typeface="Arial"/>
              </a:defRPr>
            </a:lvl3pPr>
            <a:lvl4pPr indent="-91439" lvl="3" marL="1005839" marR="0" rtl="0" algn="l">
              <a:spcBef>
                <a:spcPts val="320"/>
              </a:spcBef>
              <a:buClr>
                <a:schemeClr val="accent1"/>
              </a:buClr>
              <a:buSzPct val="100000"/>
              <a:buFont typeface="Arial"/>
              <a:buChar char="•"/>
              <a:defRPr b="0" i="0" sz="1600" u="none" cap="none" strike="noStrike">
                <a:solidFill>
                  <a:schemeClr val="dk1"/>
                </a:solidFill>
                <a:latin typeface="Arial"/>
                <a:ea typeface="Arial"/>
                <a:cs typeface="Arial"/>
                <a:sym typeface="Arial"/>
              </a:defRPr>
            </a:lvl4pPr>
            <a:lvl5pPr indent="-58419" lvl="4" marL="1188720" marR="0" rtl="0" algn="l">
              <a:spcBef>
                <a:spcPts val="280"/>
              </a:spcBef>
              <a:buClr>
                <a:schemeClr val="accent1"/>
              </a:buClr>
              <a:buSzPct val="100000"/>
              <a:buFont typeface="Arial"/>
              <a:buChar char="•"/>
              <a:defRPr b="0" i="0" sz="1400" u="none" cap="none" strike="noStrike">
                <a:solidFill>
                  <a:schemeClr val="dk1"/>
                </a:solidFill>
                <a:latin typeface="Arial"/>
                <a:ea typeface="Arial"/>
                <a:cs typeface="Arial"/>
                <a:sym typeface="Arial"/>
              </a:defRPr>
            </a:lvl5pPr>
            <a:lvl6pPr indent="-107950" lvl="5" marL="137160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6pPr>
            <a:lvl7pPr indent="-100330" lvl="6" marL="155448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7pPr>
            <a:lvl8pPr indent="-105410" lvl="7" marL="173736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8pPr>
            <a:lvl9pPr indent="-110489" lvl="8" marL="192024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9pPr>
          </a:lstStyle>
          <a:p/>
        </p:txBody>
      </p:sp>
      <p:sp>
        <p:nvSpPr>
          <p:cNvPr id="55" name="Shape 55"/>
          <p:cNvSpPr txBox="1"/>
          <p:nvPr>
            <p:ph idx="10" type="dt"/>
          </p:nvPr>
        </p:nvSpPr>
        <p:spPr>
          <a:xfrm>
            <a:off x="457200" y="13716"/>
            <a:ext cx="2895600" cy="246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6" name="Shape 56"/>
          <p:cNvSpPr txBox="1"/>
          <p:nvPr>
            <p:ph idx="11" type="ftr"/>
          </p:nvPr>
        </p:nvSpPr>
        <p:spPr>
          <a:xfrm>
            <a:off x="3429000" y="13716"/>
            <a:ext cx="4114800" cy="246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7" name="Shape 57"/>
          <p:cNvSpPr txBox="1"/>
          <p:nvPr>
            <p:ph idx="12" type="sldNum"/>
          </p:nvPr>
        </p:nvSpPr>
        <p:spPr>
          <a:xfrm>
            <a:off x="7620000" y="13716"/>
            <a:ext cx="1066800" cy="2469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1" i="0" lang="en" sz="14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1" name="Shape 71"/>
        <p:cNvGrpSpPr/>
        <p:nvPr/>
      </p:nvGrpSpPr>
      <p:grpSpPr>
        <a:xfrm>
          <a:off x="0" y="0"/>
          <a:ext cx="0" cy="0"/>
          <a:chOff x="0" y="0"/>
          <a:chExt cx="0" cy="0"/>
        </a:xfrm>
      </p:grpSpPr>
      <p:sp>
        <p:nvSpPr>
          <p:cNvPr id="72" name="Shape 72"/>
          <p:cNvSpPr/>
          <p:nvPr/>
        </p:nvSpPr>
        <p:spPr>
          <a:xfrm>
            <a:off x="0" y="0"/>
            <a:ext cx="9144000" cy="800100"/>
          </a:xfrm>
          <a:prstGeom prst="rect">
            <a:avLst/>
          </a:prstGeom>
          <a:solidFill>
            <a:srgbClr val="6E6E6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Arial"/>
              <a:ea typeface="Arial"/>
              <a:cs typeface="Arial"/>
              <a:sym typeface="Arial"/>
            </a:endParaRPr>
          </a:p>
        </p:txBody>
      </p:sp>
      <p:sp>
        <p:nvSpPr>
          <p:cNvPr id="73" name="Shape 73"/>
          <p:cNvSpPr/>
          <p:nvPr/>
        </p:nvSpPr>
        <p:spPr>
          <a:xfrm>
            <a:off x="0" y="4743528"/>
            <a:ext cx="9144000" cy="400200"/>
          </a:xfrm>
          <a:prstGeom prst="rect">
            <a:avLst/>
          </a:prstGeom>
          <a:solidFill>
            <a:srgbClr val="F2F2F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rgbClr val="F0BA20"/>
              </a:solidFill>
              <a:latin typeface="Arial"/>
              <a:ea typeface="Arial"/>
              <a:cs typeface="Arial"/>
              <a:sym typeface="Arial"/>
            </a:endParaRPr>
          </a:p>
        </p:txBody>
      </p:sp>
      <p:sp>
        <p:nvSpPr>
          <p:cNvPr id="74" name="Shape 74"/>
          <p:cNvSpPr/>
          <p:nvPr/>
        </p:nvSpPr>
        <p:spPr>
          <a:xfrm>
            <a:off x="0" y="0"/>
            <a:ext cx="9144000" cy="114300"/>
          </a:xfrm>
          <a:prstGeom prst="rect">
            <a:avLst/>
          </a:prstGeom>
          <a:solidFill>
            <a:srgbClr val="161616"/>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rgbClr val="F0BA20"/>
              </a:solidFill>
              <a:latin typeface="Arial"/>
              <a:ea typeface="Arial"/>
              <a:cs typeface="Arial"/>
              <a:sym typeface="Arial"/>
            </a:endParaRPr>
          </a:p>
        </p:txBody>
      </p:sp>
      <p:sp>
        <p:nvSpPr>
          <p:cNvPr id="75" name="Shape 75"/>
          <p:cNvSpPr txBox="1"/>
          <p:nvPr/>
        </p:nvSpPr>
        <p:spPr>
          <a:xfrm>
            <a:off x="3581400" y="189309"/>
            <a:ext cx="5486400" cy="5538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b="1" i="0" lang="en" sz="2400" u="none" cap="none" strike="noStrike">
                <a:solidFill>
                  <a:srgbClr val="EDEDED"/>
                </a:solidFill>
                <a:latin typeface="Arial"/>
                <a:ea typeface="Arial"/>
                <a:cs typeface="Arial"/>
                <a:sym typeface="Arial"/>
              </a:rPr>
              <a:t>Small Business Administration</a:t>
            </a:r>
          </a:p>
          <a:p>
            <a:pPr indent="0" lvl="0" marL="0" marR="0" rtl="0" algn="r">
              <a:spcBef>
                <a:spcPts val="0"/>
              </a:spcBef>
              <a:buSzPct val="25000"/>
              <a:buNone/>
            </a:pPr>
            <a:r>
              <a:rPr b="1" i="0" lang="en" sz="1800" u="none" cap="none" strike="noStrike">
                <a:solidFill>
                  <a:srgbClr val="EDEDED"/>
                </a:solidFill>
                <a:latin typeface="Arial"/>
                <a:ea typeface="Arial"/>
                <a:cs typeface="Arial"/>
                <a:sym typeface="Arial"/>
              </a:rPr>
              <a:t>Office of Investment and Innovation</a:t>
            </a:r>
          </a:p>
        </p:txBody>
      </p:sp>
      <p:sp>
        <p:nvSpPr>
          <p:cNvPr id="76" name="Shape 76"/>
          <p:cNvSpPr txBox="1"/>
          <p:nvPr>
            <p:ph type="ctrTitle"/>
          </p:nvPr>
        </p:nvSpPr>
        <p:spPr>
          <a:xfrm>
            <a:off x="1219200" y="2914650"/>
            <a:ext cx="6858000" cy="742800"/>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32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dk2"/>
                </a:solidFill>
                <a:latin typeface="Domine"/>
                <a:ea typeface="Domine"/>
                <a:cs typeface="Domine"/>
                <a:sym typeface="Domine"/>
              </a:defRPr>
            </a:lvl2pPr>
            <a:lvl3pPr indent="0" lvl="2" marL="0" marR="0" rtl="0" algn="l">
              <a:spcBef>
                <a:spcPts val="0"/>
              </a:spcBef>
              <a:spcAft>
                <a:spcPts val="0"/>
              </a:spcAft>
              <a:buNone/>
              <a:defRPr b="0" i="0" sz="3200" u="none" cap="none" strike="noStrike">
                <a:solidFill>
                  <a:schemeClr val="dk2"/>
                </a:solidFill>
                <a:latin typeface="Domine"/>
                <a:ea typeface="Domine"/>
                <a:cs typeface="Domine"/>
                <a:sym typeface="Domine"/>
              </a:defRPr>
            </a:lvl3pPr>
            <a:lvl4pPr indent="0" lvl="3" marL="0" marR="0" rtl="0" algn="l">
              <a:spcBef>
                <a:spcPts val="0"/>
              </a:spcBef>
              <a:spcAft>
                <a:spcPts val="0"/>
              </a:spcAft>
              <a:buNone/>
              <a:defRPr b="0" i="0" sz="3200" u="none" cap="none" strike="noStrike">
                <a:solidFill>
                  <a:schemeClr val="dk2"/>
                </a:solidFill>
                <a:latin typeface="Domine"/>
                <a:ea typeface="Domine"/>
                <a:cs typeface="Domine"/>
                <a:sym typeface="Domine"/>
              </a:defRPr>
            </a:lvl4pPr>
            <a:lvl5pPr indent="0" lvl="4" marL="0" marR="0" rtl="0" algn="l">
              <a:spcBef>
                <a:spcPts val="0"/>
              </a:spcBef>
              <a:spcAft>
                <a:spcPts val="0"/>
              </a:spcAft>
              <a:buNone/>
              <a:defRPr b="0" i="0" sz="3200" u="none" cap="none" strike="noStrike">
                <a:solidFill>
                  <a:schemeClr val="dk2"/>
                </a:solidFill>
                <a:latin typeface="Domine"/>
                <a:ea typeface="Domine"/>
                <a:cs typeface="Domine"/>
                <a:sym typeface="Domine"/>
              </a:defRPr>
            </a:lvl5pPr>
            <a:lvl6pPr indent="0" lvl="5" marL="457200" marR="0" rtl="0" algn="l">
              <a:spcBef>
                <a:spcPts val="0"/>
              </a:spcBef>
              <a:spcAft>
                <a:spcPts val="0"/>
              </a:spcAft>
              <a:buNone/>
              <a:defRPr b="0" i="0" sz="3200" u="none" cap="none" strike="noStrike">
                <a:solidFill>
                  <a:schemeClr val="dk2"/>
                </a:solidFill>
                <a:latin typeface="Domine"/>
                <a:ea typeface="Domine"/>
                <a:cs typeface="Domine"/>
                <a:sym typeface="Domine"/>
              </a:defRPr>
            </a:lvl6pPr>
            <a:lvl7pPr indent="0" lvl="6" marL="914400" marR="0" rtl="0" algn="l">
              <a:spcBef>
                <a:spcPts val="0"/>
              </a:spcBef>
              <a:spcAft>
                <a:spcPts val="0"/>
              </a:spcAft>
              <a:buNone/>
              <a:defRPr b="0" i="0" sz="3200" u="none" cap="none" strike="noStrike">
                <a:solidFill>
                  <a:schemeClr val="dk2"/>
                </a:solidFill>
                <a:latin typeface="Domine"/>
                <a:ea typeface="Domine"/>
                <a:cs typeface="Domine"/>
                <a:sym typeface="Domine"/>
              </a:defRPr>
            </a:lvl7pPr>
            <a:lvl8pPr indent="0" lvl="7" marL="1371600" marR="0" rtl="0" algn="l">
              <a:spcBef>
                <a:spcPts val="0"/>
              </a:spcBef>
              <a:spcAft>
                <a:spcPts val="0"/>
              </a:spcAft>
              <a:buNone/>
              <a:defRPr b="0" i="0" sz="3200" u="none" cap="none" strike="noStrike">
                <a:solidFill>
                  <a:schemeClr val="dk2"/>
                </a:solidFill>
                <a:latin typeface="Domine"/>
                <a:ea typeface="Domine"/>
                <a:cs typeface="Domine"/>
                <a:sym typeface="Domine"/>
              </a:defRPr>
            </a:lvl8pPr>
            <a:lvl9pPr indent="0" lvl="8" marL="1828800" marR="0" rtl="0" algn="l">
              <a:spcBef>
                <a:spcPts val="0"/>
              </a:spcBef>
              <a:spcAft>
                <a:spcPts val="0"/>
              </a:spcAft>
              <a:buNone/>
              <a:defRPr b="0" i="0" sz="3200" u="none" cap="none" strike="noStrike">
                <a:solidFill>
                  <a:schemeClr val="dk2"/>
                </a:solidFill>
                <a:latin typeface="Domine"/>
                <a:ea typeface="Domine"/>
                <a:cs typeface="Domine"/>
                <a:sym typeface="Domine"/>
              </a:defRPr>
            </a:lvl9pPr>
          </a:lstStyle>
          <a:p/>
        </p:txBody>
      </p:sp>
      <p:sp>
        <p:nvSpPr>
          <p:cNvPr id="77" name="Shape 77"/>
          <p:cNvSpPr txBox="1"/>
          <p:nvPr>
            <p:ph idx="1" type="subTitle"/>
          </p:nvPr>
        </p:nvSpPr>
        <p:spPr>
          <a:xfrm>
            <a:off x="1219200" y="3843337"/>
            <a:ext cx="6858000" cy="400200"/>
          </a:xfrm>
          <a:prstGeom prst="rect">
            <a:avLst/>
          </a:prstGeom>
          <a:noFill/>
          <a:ln>
            <a:noFill/>
          </a:ln>
        </p:spPr>
        <p:txBody>
          <a:bodyPr anchorCtr="0" anchor="t" bIns="91425" lIns="91425" rIns="91425" tIns="91425"/>
          <a:lstStyle>
            <a:lvl1pPr indent="0" lvl="0" marL="0" marR="0" rtl="0" algn="r">
              <a:spcBef>
                <a:spcPts val="600"/>
              </a:spcBef>
              <a:spcAft>
                <a:spcPts val="0"/>
              </a:spcAft>
              <a:buClr>
                <a:schemeClr val="accent1"/>
              </a:buClr>
              <a:buFont typeface="Noto Sans Symbols"/>
              <a:buNone/>
              <a:defRPr b="0" i="0" sz="2000" u="none" cap="none" strike="noStrike">
                <a:solidFill>
                  <a:schemeClr val="dk1"/>
                </a:solidFill>
                <a:latin typeface="Arial"/>
                <a:ea typeface="Arial"/>
                <a:cs typeface="Arial"/>
                <a:sym typeface="Arial"/>
              </a:defRPr>
            </a:lvl1pPr>
            <a:lvl2pPr indent="0" lvl="1" marL="457200" marR="0" rtl="0" algn="ctr">
              <a:spcBef>
                <a:spcPts val="500"/>
              </a:spcBef>
              <a:spcAft>
                <a:spcPts val="0"/>
              </a:spcAft>
              <a:buClr>
                <a:schemeClr val="accent2"/>
              </a:buClr>
              <a:buFont typeface="Noto Sans Symbols"/>
              <a:buNone/>
              <a:defRPr b="0" i="0" sz="2300" u="none" cap="none" strike="noStrike">
                <a:solidFill>
                  <a:schemeClr val="dk2"/>
                </a:solidFill>
                <a:latin typeface="Arial"/>
                <a:ea typeface="Arial"/>
                <a:cs typeface="Arial"/>
                <a:sym typeface="Arial"/>
              </a:defRPr>
            </a:lvl2pPr>
            <a:lvl3pPr indent="0" lvl="2" marL="914400" marR="0" rtl="0" algn="ctr">
              <a:spcBef>
                <a:spcPts val="500"/>
              </a:spcBef>
              <a:spcAft>
                <a:spcPts val="0"/>
              </a:spcAft>
              <a:buClr>
                <a:srgbClr val="BCBCBC"/>
              </a:buClr>
              <a:buFont typeface="Noto Sans Symbols"/>
              <a:buNone/>
              <a:defRPr b="0" i="0" sz="2000" u="none" cap="none" strike="noStrike">
                <a:solidFill>
                  <a:schemeClr val="dk1"/>
                </a:solidFill>
                <a:latin typeface="Arial"/>
                <a:ea typeface="Arial"/>
                <a:cs typeface="Arial"/>
                <a:sym typeface="Arial"/>
              </a:defRPr>
            </a:lvl3pPr>
            <a:lvl4pPr indent="0" lvl="3" marL="1371600" marR="0" rtl="0" algn="ctr">
              <a:spcBef>
                <a:spcPts val="400"/>
              </a:spcBef>
              <a:spcAft>
                <a:spcPts val="0"/>
              </a:spcAft>
              <a:buClr>
                <a:srgbClr val="8BA2B4"/>
              </a:buClr>
              <a:buFont typeface="Noto Sans Symbols"/>
              <a:buNone/>
              <a:defRPr b="0" i="0" sz="1800" u="none" cap="none" strike="noStrike">
                <a:solidFill>
                  <a:schemeClr val="dk1"/>
                </a:solidFill>
                <a:latin typeface="Arial"/>
                <a:ea typeface="Arial"/>
                <a:cs typeface="Arial"/>
                <a:sym typeface="Arial"/>
              </a:defRPr>
            </a:lvl4pPr>
            <a:lvl5pPr indent="0" lvl="4" marL="1828800" marR="0" rtl="0" algn="ctr">
              <a:spcBef>
                <a:spcPts val="300"/>
              </a:spcBef>
              <a:spcAft>
                <a:spcPts val="0"/>
              </a:spcAft>
              <a:buClr>
                <a:schemeClr val="accent2"/>
              </a:buClr>
              <a:buFont typeface="Noto Sans Symbols"/>
              <a:buNone/>
              <a:defRPr b="0" i="0" sz="1600" u="none" cap="none" strike="noStrike">
                <a:solidFill>
                  <a:schemeClr val="dk1"/>
                </a:solidFill>
                <a:latin typeface="Arial"/>
                <a:ea typeface="Arial"/>
                <a:cs typeface="Arial"/>
                <a:sym typeface="Arial"/>
              </a:defRPr>
            </a:lvl5pPr>
            <a:lvl6pPr indent="0" lvl="5" marL="2286000" marR="0" rtl="0" algn="ctr">
              <a:spcBef>
                <a:spcPts val="300"/>
              </a:spcBef>
              <a:buClr>
                <a:srgbClr val="8BA1B3"/>
              </a:buClr>
              <a:buFont typeface="Noto Sans Symbols"/>
              <a:buNone/>
              <a:defRPr b="0" i="0" sz="1600" u="none" cap="none" strike="noStrike">
                <a:solidFill>
                  <a:schemeClr val="dk1"/>
                </a:solidFill>
                <a:latin typeface="Cabin"/>
                <a:ea typeface="Cabin"/>
                <a:cs typeface="Cabin"/>
                <a:sym typeface="Cabin"/>
              </a:defRPr>
            </a:lvl6pPr>
            <a:lvl7pPr indent="0" lvl="6" marL="2743200" marR="0" rtl="0" algn="ctr">
              <a:spcBef>
                <a:spcPts val="300"/>
              </a:spcBef>
              <a:buClr>
                <a:srgbClr val="646C8F"/>
              </a:buClr>
              <a:buFont typeface="Noto Sans Symbols"/>
              <a:buNone/>
              <a:defRPr b="0" i="0" sz="1400" u="none" cap="none" strike="noStrike">
                <a:solidFill>
                  <a:schemeClr val="dk1"/>
                </a:solidFill>
                <a:latin typeface="Cabin"/>
                <a:ea typeface="Cabin"/>
                <a:cs typeface="Cabin"/>
                <a:sym typeface="Cabin"/>
              </a:defRPr>
            </a:lvl7pPr>
            <a:lvl8pPr indent="0" lvl="7" marL="3200400" marR="0" rtl="0" algn="ctr">
              <a:spcBef>
                <a:spcPts val="300"/>
              </a:spcBef>
              <a:buClr>
                <a:srgbClr val="BABABA"/>
              </a:buClr>
              <a:buFont typeface="Noto Sans Symbols"/>
              <a:buNone/>
              <a:defRPr b="0" i="0" sz="1400" u="none" cap="none" strike="noStrike">
                <a:solidFill>
                  <a:schemeClr val="dk1"/>
                </a:solidFill>
                <a:latin typeface="Cabin"/>
                <a:ea typeface="Cabin"/>
                <a:cs typeface="Cabin"/>
                <a:sym typeface="Cabin"/>
              </a:defRPr>
            </a:lvl8pPr>
            <a:lvl9pPr indent="0" lvl="8" marL="3657600" marR="0" rtl="0" algn="ctr">
              <a:spcBef>
                <a:spcPts val="300"/>
              </a:spcBef>
              <a:buClr>
                <a:srgbClr val="9FB8CD"/>
              </a:buClr>
              <a:buFont typeface="Noto Sans Symbols"/>
              <a:buNone/>
              <a:defRPr b="0" i="0" sz="1200" u="none" cap="none" strike="noStrike">
                <a:solidFill>
                  <a:schemeClr val="dk1"/>
                </a:solidFill>
                <a:latin typeface="Cabin"/>
                <a:ea typeface="Cabin"/>
                <a:cs typeface="Cabin"/>
                <a:sym typeface="Cabin"/>
              </a:defRPr>
            </a:lvl9pPr>
          </a:lstStyle>
          <a:p/>
        </p:txBody>
      </p:sp>
      <p:sp>
        <p:nvSpPr>
          <p:cNvPr id="78" name="Shape 78"/>
          <p:cNvSpPr txBox="1"/>
          <p:nvPr>
            <p:ph idx="10" type="dt"/>
          </p:nvPr>
        </p:nvSpPr>
        <p:spPr>
          <a:xfrm>
            <a:off x="6400800" y="4806036"/>
            <a:ext cx="2286000" cy="275100"/>
          </a:xfrm>
          <a:prstGeom prst="rect">
            <a:avLst/>
          </a:prstGeom>
          <a:noFill/>
          <a:ln>
            <a:noFill/>
          </a:ln>
        </p:spPr>
        <p:txBody>
          <a:bodyPr anchorCtr="0" anchor="ctr" bIns="91425" lIns="91425" rIns="91425" tIns="91425"/>
          <a:lstStyle>
            <a:lvl1pPr indent="0" lvl="0" marL="0" marR="0" rtl="0" algn="l">
              <a:spcBef>
                <a:spcPts val="0"/>
              </a:spcBef>
              <a:buNone/>
              <a:defRPr b="0" i="0" sz="1400" u="none" cap="none" strike="noStrike">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bin"/>
                <a:ea typeface="Cabin"/>
                <a:cs typeface="Cabin"/>
                <a:sym typeface="Cabin"/>
              </a:defRPr>
            </a:lvl2pPr>
            <a:lvl3pPr indent="0" lvl="2" marL="914400" marR="0" rtl="0" algn="l">
              <a:spcBef>
                <a:spcPts val="0"/>
              </a:spcBef>
              <a:buNone/>
              <a:defRPr b="0" i="0" sz="1800" u="none" cap="none" strike="noStrike">
                <a:solidFill>
                  <a:schemeClr val="dk1"/>
                </a:solidFill>
                <a:latin typeface="Cabin"/>
                <a:ea typeface="Cabin"/>
                <a:cs typeface="Cabin"/>
                <a:sym typeface="Cabin"/>
              </a:defRPr>
            </a:lvl3pPr>
            <a:lvl4pPr indent="0" lvl="3" marL="1371600" marR="0" rtl="0" algn="l">
              <a:spcBef>
                <a:spcPts val="0"/>
              </a:spcBef>
              <a:buNone/>
              <a:defRPr b="0" i="0" sz="1800" u="none" cap="none" strike="noStrike">
                <a:solidFill>
                  <a:schemeClr val="dk1"/>
                </a:solidFill>
                <a:latin typeface="Cabin"/>
                <a:ea typeface="Cabin"/>
                <a:cs typeface="Cabin"/>
                <a:sym typeface="Cabin"/>
              </a:defRPr>
            </a:lvl4pPr>
            <a:lvl5pPr indent="0" lvl="4" marL="1828800" marR="0" rtl="0" algn="l">
              <a:spcBef>
                <a:spcPts val="0"/>
              </a:spcBef>
              <a:buNone/>
              <a:defRPr b="0" i="0" sz="1800" u="none" cap="none" strike="noStrike">
                <a:solidFill>
                  <a:schemeClr val="dk1"/>
                </a:solidFill>
                <a:latin typeface="Cabin"/>
                <a:ea typeface="Cabin"/>
                <a:cs typeface="Cabin"/>
                <a:sym typeface="Cabin"/>
              </a:defRPr>
            </a:lvl5pPr>
            <a:lvl6pPr indent="0" lvl="5" marL="2286000" marR="0" rtl="0" algn="l">
              <a:spcBef>
                <a:spcPts val="0"/>
              </a:spcBef>
              <a:buNone/>
              <a:defRPr b="0" i="0" sz="1800" u="none" cap="none" strike="noStrike">
                <a:solidFill>
                  <a:schemeClr val="dk1"/>
                </a:solidFill>
                <a:latin typeface="Cabin"/>
                <a:ea typeface="Cabin"/>
                <a:cs typeface="Cabin"/>
                <a:sym typeface="Cabin"/>
              </a:defRPr>
            </a:lvl6pPr>
            <a:lvl7pPr indent="0" lvl="6" marL="2743200" marR="0" rtl="0" algn="l">
              <a:spcBef>
                <a:spcPts val="0"/>
              </a:spcBef>
              <a:buNone/>
              <a:defRPr b="0" i="0" sz="1800" u="none" cap="none" strike="noStrike">
                <a:solidFill>
                  <a:schemeClr val="dk1"/>
                </a:solidFill>
                <a:latin typeface="Cabin"/>
                <a:ea typeface="Cabin"/>
                <a:cs typeface="Cabin"/>
                <a:sym typeface="Cabin"/>
              </a:defRPr>
            </a:lvl7pPr>
            <a:lvl8pPr indent="0" lvl="7" marL="3200400" marR="0" rtl="0" algn="l">
              <a:spcBef>
                <a:spcPts val="0"/>
              </a:spcBef>
              <a:buNone/>
              <a:defRPr b="0" i="0" sz="1800" u="none" cap="none" strike="noStrike">
                <a:solidFill>
                  <a:schemeClr val="dk1"/>
                </a:solidFill>
                <a:latin typeface="Cabin"/>
                <a:ea typeface="Cabin"/>
                <a:cs typeface="Cabin"/>
                <a:sym typeface="Cabin"/>
              </a:defRPr>
            </a:lvl8pPr>
            <a:lvl9pPr indent="0" lvl="8" marL="3657600" marR="0" rtl="0" algn="l">
              <a:spcBef>
                <a:spcPts val="0"/>
              </a:spcBef>
              <a:buNone/>
              <a:defRPr b="0" i="0" sz="1800" u="none" cap="none" strike="noStrike">
                <a:solidFill>
                  <a:schemeClr val="dk1"/>
                </a:solidFill>
                <a:latin typeface="Cabin"/>
                <a:ea typeface="Cabin"/>
                <a:cs typeface="Cabin"/>
                <a:sym typeface="Cabin"/>
              </a:defRPr>
            </a:lvl9pPr>
          </a:lstStyle>
          <a:p/>
        </p:txBody>
      </p:sp>
      <p:sp>
        <p:nvSpPr>
          <p:cNvPr id="79" name="Shape 79"/>
          <p:cNvSpPr txBox="1"/>
          <p:nvPr>
            <p:ph idx="11" type="ftr"/>
          </p:nvPr>
        </p:nvSpPr>
        <p:spPr>
          <a:xfrm>
            <a:off x="2898775" y="4806036"/>
            <a:ext cx="3474900" cy="275100"/>
          </a:xfrm>
          <a:prstGeom prst="rect">
            <a:avLst/>
          </a:prstGeom>
          <a:noFill/>
          <a:ln>
            <a:noFill/>
          </a:ln>
        </p:spPr>
        <p:txBody>
          <a:bodyPr anchorCtr="0" anchor="ctr" bIns="91425" lIns="91425" rIns="91425" tIns="91425"/>
          <a:lstStyle>
            <a:lvl1pPr indent="0" lvl="0" marL="0" marR="0" rtl="0" algn="r">
              <a:spcBef>
                <a:spcPts val="0"/>
              </a:spcBef>
              <a:buNone/>
              <a:defRPr b="0" i="0" sz="1400" u="none" cap="none" strike="noStrike">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bin"/>
                <a:ea typeface="Cabin"/>
                <a:cs typeface="Cabin"/>
                <a:sym typeface="Cabin"/>
              </a:defRPr>
            </a:lvl2pPr>
            <a:lvl3pPr indent="0" lvl="2" marL="914400" marR="0" rtl="0" algn="l">
              <a:spcBef>
                <a:spcPts val="0"/>
              </a:spcBef>
              <a:buNone/>
              <a:defRPr b="0" i="0" sz="1800" u="none" cap="none" strike="noStrike">
                <a:solidFill>
                  <a:schemeClr val="dk1"/>
                </a:solidFill>
                <a:latin typeface="Cabin"/>
                <a:ea typeface="Cabin"/>
                <a:cs typeface="Cabin"/>
                <a:sym typeface="Cabin"/>
              </a:defRPr>
            </a:lvl3pPr>
            <a:lvl4pPr indent="0" lvl="3" marL="1371600" marR="0" rtl="0" algn="l">
              <a:spcBef>
                <a:spcPts val="0"/>
              </a:spcBef>
              <a:buNone/>
              <a:defRPr b="0" i="0" sz="1800" u="none" cap="none" strike="noStrike">
                <a:solidFill>
                  <a:schemeClr val="dk1"/>
                </a:solidFill>
                <a:latin typeface="Cabin"/>
                <a:ea typeface="Cabin"/>
                <a:cs typeface="Cabin"/>
                <a:sym typeface="Cabin"/>
              </a:defRPr>
            </a:lvl4pPr>
            <a:lvl5pPr indent="0" lvl="4" marL="1828800" marR="0" rtl="0" algn="l">
              <a:spcBef>
                <a:spcPts val="0"/>
              </a:spcBef>
              <a:buNone/>
              <a:defRPr b="0" i="0" sz="1800" u="none" cap="none" strike="noStrike">
                <a:solidFill>
                  <a:schemeClr val="dk1"/>
                </a:solidFill>
                <a:latin typeface="Cabin"/>
                <a:ea typeface="Cabin"/>
                <a:cs typeface="Cabin"/>
                <a:sym typeface="Cabin"/>
              </a:defRPr>
            </a:lvl5pPr>
            <a:lvl6pPr indent="0" lvl="5" marL="2286000" marR="0" rtl="0" algn="l">
              <a:spcBef>
                <a:spcPts val="0"/>
              </a:spcBef>
              <a:buNone/>
              <a:defRPr b="0" i="0" sz="1800" u="none" cap="none" strike="noStrike">
                <a:solidFill>
                  <a:schemeClr val="dk1"/>
                </a:solidFill>
                <a:latin typeface="Cabin"/>
                <a:ea typeface="Cabin"/>
                <a:cs typeface="Cabin"/>
                <a:sym typeface="Cabin"/>
              </a:defRPr>
            </a:lvl6pPr>
            <a:lvl7pPr indent="0" lvl="6" marL="2743200" marR="0" rtl="0" algn="l">
              <a:spcBef>
                <a:spcPts val="0"/>
              </a:spcBef>
              <a:buNone/>
              <a:defRPr b="0" i="0" sz="1800" u="none" cap="none" strike="noStrike">
                <a:solidFill>
                  <a:schemeClr val="dk1"/>
                </a:solidFill>
                <a:latin typeface="Cabin"/>
                <a:ea typeface="Cabin"/>
                <a:cs typeface="Cabin"/>
                <a:sym typeface="Cabin"/>
              </a:defRPr>
            </a:lvl7pPr>
            <a:lvl8pPr indent="0" lvl="7" marL="3200400" marR="0" rtl="0" algn="l">
              <a:spcBef>
                <a:spcPts val="0"/>
              </a:spcBef>
              <a:buNone/>
              <a:defRPr b="0" i="0" sz="1800" u="none" cap="none" strike="noStrike">
                <a:solidFill>
                  <a:schemeClr val="dk1"/>
                </a:solidFill>
                <a:latin typeface="Cabin"/>
                <a:ea typeface="Cabin"/>
                <a:cs typeface="Cabin"/>
                <a:sym typeface="Cabin"/>
              </a:defRPr>
            </a:lvl8pPr>
            <a:lvl9pPr indent="0" lvl="8" marL="3657600" marR="0" rtl="0" algn="l">
              <a:spcBef>
                <a:spcPts val="0"/>
              </a:spcBef>
              <a:buNone/>
              <a:defRPr b="0" i="0" sz="1800" u="none" cap="none" strike="noStrike">
                <a:solidFill>
                  <a:schemeClr val="dk1"/>
                </a:solidFill>
                <a:latin typeface="Cabin"/>
                <a:ea typeface="Cabin"/>
                <a:cs typeface="Cabin"/>
                <a:sym typeface="Cabin"/>
              </a:defRPr>
            </a:lvl9pPr>
          </a:lstStyle>
          <a:p/>
        </p:txBody>
      </p:sp>
      <p:pic>
        <p:nvPicPr>
          <p:cNvPr descr="SBA_logo.bmp                                                   000C8D08Macintosh HD                   C4E0376D:" id="80" name="Shape 80"/>
          <p:cNvPicPr preferRelativeResize="0"/>
          <p:nvPr/>
        </p:nvPicPr>
        <p:blipFill rotWithShape="1">
          <a:blip r:embed="rId2">
            <a:alphaModFix/>
          </a:blip>
          <a:srcRect b="9754" l="0" r="0" t="14338"/>
          <a:stretch/>
        </p:blipFill>
        <p:spPr>
          <a:xfrm>
            <a:off x="7536892" y="4750437"/>
            <a:ext cx="1376400" cy="40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bg>
      <p:bgPr>
        <a:solidFill>
          <a:schemeClr val="lt1"/>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457200" y="90446"/>
            <a:ext cx="8229600" cy="6858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4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dk2"/>
                </a:solidFill>
                <a:latin typeface="Domine"/>
                <a:ea typeface="Domine"/>
                <a:cs typeface="Domine"/>
                <a:sym typeface="Domine"/>
              </a:defRPr>
            </a:lvl2pPr>
            <a:lvl3pPr indent="0" lvl="2" marL="0" marR="0" rtl="0" algn="l">
              <a:spcBef>
                <a:spcPts val="0"/>
              </a:spcBef>
              <a:spcAft>
                <a:spcPts val="0"/>
              </a:spcAft>
              <a:buNone/>
              <a:defRPr b="0" i="0" sz="3200" u="none" cap="none" strike="noStrike">
                <a:solidFill>
                  <a:schemeClr val="dk2"/>
                </a:solidFill>
                <a:latin typeface="Domine"/>
                <a:ea typeface="Domine"/>
                <a:cs typeface="Domine"/>
                <a:sym typeface="Domine"/>
              </a:defRPr>
            </a:lvl3pPr>
            <a:lvl4pPr indent="0" lvl="3" marL="0" marR="0" rtl="0" algn="l">
              <a:spcBef>
                <a:spcPts val="0"/>
              </a:spcBef>
              <a:spcAft>
                <a:spcPts val="0"/>
              </a:spcAft>
              <a:buNone/>
              <a:defRPr b="0" i="0" sz="3200" u="none" cap="none" strike="noStrike">
                <a:solidFill>
                  <a:schemeClr val="dk2"/>
                </a:solidFill>
                <a:latin typeface="Domine"/>
                <a:ea typeface="Domine"/>
                <a:cs typeface="Domine"/>
                <a:sym typeface="Domine"/>
              </a:defRPr>
            </a:lvl4pPr>
            <a:lvl5pPr indent="0" lvl="4" marL="0" marR="0" rtl="0" algn="l">
              <a:spcBef>
                <a:spcPts val="0"/>
              </a:spcBef>
              <a:spcAft>
                <a:spcPts val="0"/>
              </a:spcAft>
              <a:buNone/>
              <a:defRPr b="0" i="0" sz="3200" u="none" cap="none" strike="noStrike">
                <a:solidFill>
                  <a:schemeClr val="dk2"/>
                </a:solidFill>
                <a:latin typeface="Domine"/>
                <a:ea typeface="Domine"/>
                <a:cs typeface="Domine"/>
                <a:sym typeface="Domine"/>
              </a:defRPr>
            </a:lvl5pPr>
            <a:lvl6pPr indent="0" lvl="5" marL="457200" marR="0" rtl="0" algn="l">
              <a:spcBef>
                <a:spcPts val="0"/>
              </a:spcBef>
              <a:spcAft>
                <a:spcPts val="0"/>
              </a:spcAft>
              <a:buNone/>
              <a:defRPr b="0" i="0" sz="3200" u="none" cap="none" strike="noStrike">
                <a:solidFill>
                  <a:schemeClr val="dk2"/>
                </a:solidFill>
                <a:latin typeface="Domine"/>
                <a:ea typeface="Domine"/>
                <a:cs typeface="Domine"/>
                <a:sym typeface="Domine"/>
              </a:defRPr>
            </a:lvl6pPr>
            <a:lvl7pPr indent="0" lvl="6" marL="914400" marR="0" rtl="0" algn="l">
              <a:spcBef>
                <a:spcPts val="0"/>
              </a:spcBef>
              <a:spcAft>
                <a:spcPts val="0"/>
              </a:spcAft>
              <a:buNone/>
              <a:defRPr b="0" i="0" sz="3200" u="none" cap="none" strike="noStrike">
                <a:solidFill>
                  <a:schemeClr val="dk2"/>
                </a:solidFill>
                <a:latin typeface="Domine"/>
                <a:ea typeface="Domine"/>
                <a:cs typeface="Domine"/>
                <a:sym typeface="Domine"/>
              </a:defRPr>
            </a:lvl7pPr>
            <a:lvl8pPr indent="0" lvl="7" marL="1371600" marR="0" rtl="0" algn="l">
              <a:spcBef>
                <a:spcPts val="0"/>
              </a:spcBef>
              <a:spcAft>
                <a:spcPts val="0"/>
              </a:spcAft>
              <a:buNone/>
              <a:defRPr b="0" i="0" sz="3200" u="none" cap="none" strike="noStrike">
                <a:solidFill>
                  <a:schemeClr val="dk2"/>
                </a:solidFill>
                <a:latin typeface="Domine"/>
                <a:ea typeface="Domine"/>
                <a:cs typeface="Domine"/>
                <a:sym typeface="Domine"/>
              </a:defRPr>
            </a:lvl8pPr>
            <a:lvl9pPr indent="0" lvl="8" marL="1828800" marR="0" rtl="0" algn="l">
              <a:spcBef>
                <a:spcPts val="0"/>
              </a:spcBef>
              <a:spcAft>
                <a:spcPts val="0"/>
              </a:spcAft>
              <a:buNone/>
              <a:defRPr b="0" i="0" sz="3200" u="none" cap="none" strike="noStrike">
                <a:solidFill>
                  <a:schemeClr val="dk2"/>
                </a:solidFill>
                <a:latin typeface="Domine"/>
                <a:ea typeface="Domine"/>
                <a:cs typeface="Domine"/>
                <a:sym typeface="Domine"/>
              </a:defRPr>
            </a:lvl9pPr>
          </a:lstStyle>
          <a:p/>
        </p:txBody>
      </p:sp>
      <p:sp>
        <p:nvSpPr>
          <p:cNvPr id="83" name="Shape 83"/>
          <p:cNvSpPr txBox="1"/>
          <p:nvPr>
            <p:ph idx="1" type="body"/>
          </p:nvPr>
        </p:nvSpPr>
        <p:spPr>
          <a:xfrm>
            <a:off x="457200" y="914400"/>
            <a:ext cx="8229600" cy="3703200"/>
          </a:xfrm>
          <a:prstGeom prst="rect">
            <a:avLst/>
          </a:prstGeom>
          <a:noFill/>
          <a:ln>
            <a:noFill/>
          </a:ln>
        </p:spPr>
        <p:txBody>
          <a:bodyPr anchorCtr="0" anchor="t" bIns="91425" lIns="91425" rIns="91425" tIns="91425"/>
          <a:lstStyle>
            <a:lvl1pPr indent="-147574" lvl="0" marL="273050" marR="0" rtl="0" algn="l">
              <a:spcBef>
                <a:spcPts val="600"/>
              </a:spcBef>
              <a:spcAft>
                <a:spcPts val="0"/>
              </a:spcAft>
              <a:buClr>
                <a:schemeClr val="accent1"/>
              </a:buClr>
              <a:buSzPct val="76000"/>
              <a:buFont typeface="Noto Sans Symbols"/>
              <a:buChar char="●"/>
              <a:defRPr b="0" i="0" sz="2600" u="none" cap="none" strike="noStrike">
                <a:solidFill>
                  <a:schemeClr val="dk1"/>
                </a:solidFill>
                <a:latin typeface="Arial"/>
                <a:ea typeface="Arial"/>
                <a:cs typeface="Arial"/>
                <a:sym typeface="Arial"/>
              </a:defRPr>
            </a:lvl1pPr>
            <a:lvl2pPr indent="-169989" lvl="1" marL="547687" marR="0" rtl="0" algn="l">
              <a:spcBef>
                <a:spcPts val="500"/>
              </a:spcBef>
              <a:spcAft>
                <a:spcPts val="0"/>
              </a:spcAft>
              <a:buClr>
                <a:schemeClr val="accent2"/>
              </a:buClr>
              <a:buSzPct val="76000"/>
              <a:buFont typeface="Noto Sans Symbols"/>
              <a:buChar char="●"/>
              <a:defRPr b="0" i="0" sz="2300" u="none" cap="none" strike="noStrike">
                <a:solidFill>
                  <a:schemeClr val="dk2"/>
                </a:solidFill>
                <a:latin typeface="Arial"/>
                <a:ea typeface="Arial"/>
                <a:cs typeface="Arial"/>
                <a:sym typeface="Arial"/>
              </a:defRPr>
            </a:lvl2pPr>
            <a:lvl3pPr indent="-141605" lvl="2" marL="822325" marR="0" rtl="0" algn="l">
              <a:spcBef>
                <a:spcPts val="500"/>
              </a:spcBef>
              <a:spcAft>
                <a:spcPts val="0"/>
              </a:spcAft>
              <a:buClr>
                <a:srgbClr val="BCBCBC"/>
              </a:buClr>
              <a:buSzPct val="76000"/>
              <a:buFont typeface="Noto Sans Symbols"/>
              <a:buChar char="●"/>
              <a:defRPr b="0" i="0" sz="2000" u="none" cap="none" strike="noStrike">
                <a:solidFill>
                  <a:schemeClr val="dk1"/>
                </a:solidFill>
                <a:latin typeface="Arial"/>
                <a:ea typeface="Arial"/>
                <a:cs typeface="Arial"/>
                <a:sym typeface="Arial"/>
              </a:defRPr>
            </a:lvl3pPr>
            <a:lvl4pPr indent="-153352" lvl="3" marL="1096962" marR="0" rtl="0" algn="l">
              <a:spcBef>
                <a:spcPts val="400"/>
              </a:spcBef>
              <a:spcAft>
                <a:spcPts val="0"/>
              </a:spcAft>
              <a:buClr>
                <a:srgbClr val="8BA2B4"/>
              </a:buClr>
              <a:buSzPct val="70000"/>
              <a:buFont typeface="Noto Sans Symbols"/>
              <a:buChar char="◻"/>
              <a:defRPr b="0" i="0" sz="1800" u="none" cap="none" strike="noStrike">
                <a:solidFill>
                  <a:schemeClr val="dk1"/>
                </a:solidFill>
                <a:latin typeface="Arial"/>
                <a:ea typeface="Arial"/>
                <a:cs typeface="Arial"/>
                <a:sym typeface="Arial"/>
              </a:defRPr>
            </a:lvl4pPr>
            <a:lvl5pPr indent="-157480" lvl="4" marL="1371600" marR="0" rtl="0" algn="l">
              <a:spcBef>
                <a:spcPts val="300"/>
              </a:spcBef>
              <a:spcAft>
                <a:spcPts val="0"/>
              </a:spcAft>
              <a:buClr>
                <a:schemeClr val="accent2"/>
              </a:buClr>
              <a:buSzPct val="70000"/>
              <a:buFont typeface="Noto Sans Symbols"/>
              <a:buChar char="◻"/>
              <a:defRPr b="0" i="0" sz="1600" u="none" cap="none" strike="noStrike">
                <a:solidFill>
                  <a:schemeClr val="dk1"/>
                </a:solidFill>
                <a:latin typeface="Arial"/>
                <a:ea typeface="Arial"/>
                <a:cs typeface="Arial"/>
                <a:sym typeface="Arial"/>
              </a:defRPr>
            </a:lvl5pPr>
            <a:lvl6pPr indent="-109220" lvl="5" marL="1645920" marR="0" rtl="0" algn="l">
              <a:spcBef>
                <a:spcPts val="300"/>
              </a:spcBef>
              <a:buClr>
                <a:srgbClr val="8BA1B3"/>
              </a:buClr>
              <a:buSzPct val="75000"/>
              <a:buFont typeface="Noto Sans Symbols"/>
              <a:buChar char="●"/>
              <a:defRPr b="0" i="0" sz="1600" u="none" cap="none" strike="noStrike">
                <a:solidFill>
                  <a:schemeClr val="dk1"/>
                </a:solidFill>
                <a:latin typeface="Cabin"/>
                <a:ea typeface="Cabin"/>
                <a:cs typeface="Cabin"/>
                <a:sym typeface="Cabin"/>
              </a:defRPr>
            </a:lvl6pPr>
            <a:lvl7pPr indent="-123825" lvl="6" marL="1828800" marR="0" rtl="0" algn="l">
              <a:spcBef>
                <a:spcPts val="300"/>
              </a:spcBef>
              <a:buClr>
                <a:srgbClr val="646C8F"/>
              </a:buClr>
              <a:buSzPct val="75000"/>
              <a:buFont typeface="Noto Sans Symbols"/>
              <a:buChar char="●"/>
              <a:defRPr b="0" i="0" sz="1400" u="none" cap="none" strike="noStrike">
                <a:solidFill>
                  <a:schemeClr val="dk1"/>
                </a:solidFill>
                <a:latin typeface="Cabin"/>
                <a:ea typeface="Cabin"/>
                <a:cs typeface="Cabin"/>
                <a:sym typeface="Cabin"/>
              </a:defRPr>
            </a:lvl7pPr>
            <a:lvl8pPr indent="-116204" lvl="7" marL="2011679" marR="0" rtl="0" algn="l">
              <a:spcBef>
                <a:spcPts val="300"/>
              </a:spcBef>
              <a:buClr>
                <a:srgbClr val="BABABA"/>
              </a:buClr>
              <a:buSzPct val="75000"/>
              <a:buFont typeface="Noto Sans Symbols"/>
              <a:buChar char="●"/>
              <a:defRPr b="0" i="0" sz="1400" u="none" cap="none" strike="noStrike">
                <a:solidFill>
                  <a:schemeClr val="dk1"/>
                </a:solidFill>
                <a:latin typeface="Cabin"/>
                <a:ea typeface="Cabin"/>
                <a:cs typeface="Cabin"/>
                <a:sym typeface="Cabin"/>
              </a:defRPr>
            </a:lvl8pPr>
            <a:lvl9pPr indent="-130810" lvl="8" marL="2194560" marR="0" rtl="0" algn="l">
              <a:spcBef>
                <a:spcPts val="300"/>
              </a:spcBef>
              <a:buClr>
                <a:srgbClr val="9FB8CD"/>
              </a:buClr>
              <a:buSzPct val="75000"/>
              <a:buFont typeface="Noto Sans Symbols"/>
              <a:buChar char="●"/>
              <a:defRPr b="0" i="0" sz="1200" u="none" cap="none" strike="noStrike">
                <a:solidFill>
                  <a:schemeClr val="dk1"/>
                </a:solidFill>
                <a:latin typeface="Cabin"/>
                <a:ea typeface="Cabin"/>
                <a:cs typeface="Cabin"/>
                <a:sym typeface="Cabin"/>
              </a:defRPr>
            </a:lvl9pPr>
          </a:lstStyle>
          <a:p/>
        </p:txBody>
      </p:sp>
      <p:sp>
        <p:nvSpPr>
          <p:cNvPr id="84" name="Shape 84"/>
          <p:cNvSpPr txBox="1"/>
          <p:nvPr>
            <p:ph idx="10" type="dt"/>
          </p:nvPr>
        </p:nvSpPr>
        <p:spPr>
          <a:xfrm>
            <a:off x="6400800" y="4806036"/>
            <a:ext cx="2286000" cy="275100"/>
          </a:xfrm>
          <a:prstGeom prst="rect">
            <a:avLst/>
          </a:prstGeom>
          <a:noFill/>
          <a:ln>
            <a:noFill/>
          </a:ln>
        </p:spPr>
        <p:txBody>
          <a:bodyPr anchorCtr="0" anchor="ctr" bIns="91425" lIns="91425" rIns="91425" tIns="91425"/>
          <a:lstStyle>
            <a:lvl1pPr indent="0" lvl="0" marL="0" marR="0" rtl="0" algn="l">
              <a:spcBef>
                <a:spcPts val="0"/>
              </a:spcBef>
              <a:buNone/>
              <a:defRPr sz="14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bin"/>
                <a:ea typeface="Cabin"/>
                <a:cs typeface="Cabin"/>
                <a:sym typeface="Cabin"/>
              </a:defRPr>
            </a:lvl2pPr>
            <a:lvl3pPr indent="0" lvl="2" marL="914400" marR="0" rtl="0" algn="l">
              <a:spcBef>
                <a:spcPts val="0"/>
              </a:spcBef>
              <a:buNone/>
              <a:defRPr b="0" i="0" sz="1800" u="none" cap="none" strike="noStrike">
                <a:solidFill>
                  <a:schemeClr val="dk1"/>
                </a:solidFill>
                <a:latin typeface="Cabin"/>
                <a:ea typeface="Cabin"/>
                <a:cs typeface="Cabin"/>
                <a:sym typeface="Cabin"/>
              </a:defRPr>
            </a:lvl3pPr>
            <a:lvl4pPr indent="0" lvl="3" marL="1371600" marR="0" rtl="0" algn="l">
              <a:spcBef>
                <a:spcPts val="0"/>
              </a:spcBef>
              <a:buNone/>
              <a:defRPr b="0" i="0" sz="1800" u="none" cap="none" strike="noStrike">
                <a:solidFill>
                  <a:schemeClr val="dk1"/>
                </a:solidFill>
                <a:latin typeface="Cabin"/>
                <a:ea typeface="Cabin"/>
                <a:cs typeface="Cabin"/>
                <a:sym typeface="Cabin"/>
              </a:defRPr>
            </a:lvl4pPr>
            <a:lvl5pPr indent="0" lvl="4" marL="1828800" marR="0" rtl="0" algn="l">
              <a:spcBef>
                <a:spcPts val="0"/>
              </a:spcBef>
              <a:buNone/>
              <a:defRPr b="0" i="0" sz="1800" u="none" cap="none" strike="noStrike">
                <a:solidFill>
                  <a:schemeClr val="dk1"/>
                </a:solidFill>
                <a:latin typeface="Cabin"/>
                <a:ea typeface="Cabin"/>
                <a:cs typeface="Cabin"/>
                <a:sym typeface="Cabin"/>
              </a:defRPr>
            </a:lvl5pPr>
            <a:lvl6pPr indent="0" lvl="5" marL="2286000" marR="0" rtl="0" algn="l">
              <a:spcBef>
                <a:spcPts val="0"/>
              </a:spcBef>
              <a:buNone/>
              <a:defRPr b="0" i="0" sz="1800" u="none" cap="none" strike="noStrike">
                <a:solidFill>
                  <a:schemeClr val="dk1"/>
                </a:solidFill>
                <a:latin typeface="Cabin"/>
                <a:ea typeface="Cabin"/>
                <a:cs typeface="Cabin"/>
                <a:sym typeface="Cabin"/>
              </a:defRPr>
            </a:lvl6pPr>
            <a:lvl7pPr indent="0" lvl="6" marL="2743200" marR="0" rtl="0" algn="l">
              <a:spcBef>
                <a:spcPts val="0"/>
              </a:spcBef>
              <a:buNone/>
              <a:defRPr b="0" i="0" sz="1800" u="none" cap="none" strike="noStrike">
                <a:solidFill>
                  <a:schemeClr val="dk1"/>
                </a:solidFill>
                <a:latin typeface="Cabin"/>
                <a:ea typeface="Cabin"/>
                <a:cs typeface="Cabin"/>
                <a:sym typeface="Cabin"/>
              </a:defRPr>
            </a:lvl7pPr>
            <a:lvl8pPr indent="0" lvl="7" marL="3200400" marR="0" rtl="0" algn="l">
              <a:spcBef>
                <a:spcPts val="0"/>
              </a:spcBef>
              <a:buNone/>
              <a:defRPr b="0" i="0" sz="1800" u="none" cap="none" strike="noStrike">
                <a:solidFill>
                  <a:schemeClr val="dk1"/>
                </a:solidFill>
                <a:latin typeface="Cabin"/>
                <a:ea typeface="Cabin"/>
                <a:cs typeface="Cabin"/>
                <a:sym typeface="Cabin"/>
              </a:defRPr>
            </a:lvl8pPr>
            <a:lvl9pPr indent="0" lvl="8" marL="3657600" marR="0" rtl="0" algn="l">
              <a:spcBef>
                <a:spcPts val="0"/>
              </a:spcBef>
              <a:buNone/>
              <a:defRPr b="0" i="0" sz="1800" u="none" cap="none" strike="noStrike">
                <a:solidFill>
                  <a:schemeClr val="dk1"/>
                </a:solidFill>
                <a:latin typeface="Cabin"/>
                <a:ea typeface="Cabin"/>
                <a:cs typeface="Cabin"/>
                <a:sym typeface="Cabin"/>
              </a:defRPr>
            </a:lvl9pPr>
          </a:lstStyle>
          <a:p/>
        </p:txBody>
      </p:sp>
      <p:sp>
        <p:nvSpPr>
          <p:cNvPr id="85" name="Shape 85"/>
          <p:cNvSpPr txBox="1"/>
          <p:nvPr>
            <p:ph idx="11" type="ftr"/>
          </p:nvPr>
        </p:nvSpPr>
        <p:spPr>
          <a:xfrm>
            <a:off x="2898775" y="4806036"/>
            <a:ext cx="3474900" cy="275100"/>
          </a:xfrm>
          <a:prstGeom prst="rect">
            <a:avLst/>
          </a:prstGeom>
          <a:noFill/>
          <a:ln>
            <a:noFill/>
          </a:ln>
        </p:spPr>
        <p:txBody>
          <a:bodyPr anchorCtr="0" anchor="ctr" bIns="91425" lIns="91425" rIns="91425" tIns="91425"/>
          <a:lstStyle>
            <a:lvl1pPr indent="0" lvl="0" marL="0" marR="0" rtl="0" algn="r">
              <a:spcBef>
                <a:spcPts val="0"/>
              </a:spcBef>
              <a:buNone/>
              <a:defRPr sz="14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bin"/>
                <a:ea typeface="Cabin"/>
                <a:cs typeface="Cabin"/>
                <a:sym typeface="Cabin"/>
              </a:defRPr>
            </a:lvl2pPr>
            <a:lvl3pPr indent="0" lvl="2" marL="914400" marR="0" rtl="0" algn="l">
              <a:spcBef>
                <a:spcPts val="0"/>
              </a:spcBef>
              <a:buNone/>
              <a:defRPr b="0" i="0" sz="1800" u="none" cap="none" strike="noStrike">
                <a:solidFill>
                  <a:schemeClr val="dk1"/>
                </a:solidFill>
                <a:latin typeface="Cabin"/>
                <a:ea typeface="Cabin"/>
                <a:cs typeface="Cabin"/>
                <a:sym typeface="Cabin"/>
              </a:defRPr>
            </a:lvl3pPr>
            <a:lvl4pPr indent="0" lvl="3" marL="1371600" marR="0" rtl="0" algn="l">
              <a:spcBef>
                <a:spcPts val="0"/>
              </a:spcBef>
              <a:buNone/>
              <a:defRPr b="0" i="0" sz="1800" u="none" cap="none" strike="noStrike">
                <a:solidFill>
                  <a:schemeClr val="dk1"/>
                </a:solidFill>
                <a:latin typeface="Cabin"/>
                <a:ea typeface="Cabin"/>
                <a:cs typeface="Cabin"/>
                <a:sym typeface="Cabin"/>
              </a:defRPr>
            </a:lvl4pPr>
            <a:lvl5pPr indent="0" lvl="4" marL="1828800" marR="0" rtl="0" algn="l">
              <a:spcBef>
                <a:spcPts val="0"/>
              </a:spcBef>
              <a:buNone/>
              <a:defRPr b="0" i="0" sz="1800" u="none" cap="none" strike="noStrike">
                <a:solidFill>
                  <a:schemeClr val="dk1"/>
                </a:solidFill>
                <a:latin typeface="Cabin"/>
                <a:ea typeface="Cabin"/>
                <a:cs typeface="Cabin"/>
                <a:sym typeface="Cabin"/>
              </a:defRPr>
            </a:lvl5pPr>
            <a:lvl6pPr indent="0" lvl="5" marL="2286000" marR="0" rtl="0" algn="l">
              <a:spcBef>
                <a:spcPts val="0"/>
              </a:spcBef>
              <a:buNone/>
              <a:defRPr b="0" i="0" sz="1800" u="none" cap="none" strike="noStrike">
                <a:solidFill>
                  <a:schemeClr val="dk1"/>
                </a:solidFill>
                <a:latin typeface="Cabin"/>
                <a:ea typeface="Cabin"/>
                <a:cs typeface="Cabin"/>
                <a:sym typeface="Cabin"/>
              </a:defRPr>
            </a:lvl6pPr>
            <a:lvl7pPr indent="0" lvl="6" marL="2743200" marR="0" rtl="0" algn="l">
              <a:spcBef>
                <a:spcPts val="0"/>
              </a:spcBef>
              <a:buNone/>
              <a:defRPr b="0" i="0" sz="1800" u="none" cap="none" strike="noStrike">
                <a:solidFill>
                  <a:schemeClr val="dk1"/>
                </a:solidFill>
                <a:latin typeface="Cabin"/>
                <a:ea typeface="Cabin"/>
                <a:cs typeface="Cabin"/>
                <a:sym typeface="Cabin"/>
              </a:defRPr>
            </a:lvl7pPr>
            <a:lvl8pPr indent="0" lvl="7" marL="3200400" marR="0" rtl="0" algn="l">
              <a:spcBef>
                <a:spcPts val="0"/>
              </a:spcBef>
              <a:buNone/>
              <a:defRPr b="0" i="0" sz="1800" u="none" cap="none" strike="noStrike">
                <a:solidFill>
                  <a:schemeClr val="dk1"/>
                </a:solidFill>
                <a:latin typeface="Cabin"/>
                <a:ea typeface="Cabin"/>
                <a:cs typeface="Cabin"/>
                <a:sym typeface="Cabin"/>
              </a:defRPr>
            </a:lvl8pPr>
            <a:lvl9pPr indent="0" lvl="8" marL="3657600" marR="0" rtl="0" algn="l">
              <a:spcBef>
                <a:spcPts val="0"/>
              </a:spcBef>
              <a:buNone/>
              <a:defRPr b="0" i="0" sz="1800" u="none" cap="none" strike="noStrike">
                <a:solidFill>
                  <a:schemeClr val="dk1"/>
                </a:solidFill>
                <a:latin typeface="Cabin"/>
                <a:ea typeface="Cabin"/>
                <a:cs typeface="Cabin"/>
                <a:sym typeface="Cabin"/>
              </a:defRPr>
            </a:lvl9pPr>
          </a:lstStyle>
          <a:p/>
        </p:txBody>
      </p:sp>
      <p:sp>
        <p:nvSpPr>
          <p:cNvPr id="86" name="Shape 86"/>
          <p:cNvSpPr txBox="1"/>
          <p:nvPr/>
        </p:nvSpPr>
        <p:spPr>
          <a:xfrm>
            <a:off x="238150" y="4800678"/>
            <a:ext cx="442800" cy="285900"/>
          </a:xfrm>
          <a:prstGeom prst="rect">
            <a:avLst/>
          </a:prstGeom>
          <a:noFill/>
          <a:ln>
            <a:noFill/>
          </a:ln>
        </p:spPr>
        <p:txBody>
          <a:bodyPr anchorCtr="0" anchor="ctr" bIns="45700" lIns="0" rIns="91425" tIns="45700">
            <a:noAutofit/>
          </a:bodyPr>
          <a:lstStyle/>
          <a:p>
            <a:pPr indent="0" lvl="0" marL="0" marR="0" rtl="0" algn="l">
              <a:lnSpc>
                <a:spcPct val="100000"/>
              </a:lnSpc>
              <a:spcBef>
                <a:spcPts val="0"/>
              </a:spcBef>
              <a:spcAft>
                <a:spcPts val="0"/>
              </a:spcAft>
              <a:buClr>
                <a:srgbClr val="747474"/>
              </a:buClr>
              <a:buSzPct val="25000"/>
              <a:buFont typeface="Arial"/>
              <a:buNone/>
            </a:pPr>
            <a:fld id="{00000000-1234-1234-1234-123412341234}" type="slidenum">
              <a:rPr b="0" i="0" lang="en" sz="1400" u="none" cap="none" strike="noStrike">
                <a:solidFill>
                  <a:srgbClr val="747474"/>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7" name="Shape 87"/>
        <p:cNvGrpSpPr/>
        <p:nvPr/>
      </p:nvGrpSpPr>
      <p:grpSpPr>
        <a:xfrm>
          <a:off x="0" y="0"/>
          <a:ext cx="0" cy="0"/>
          <a:chOff x="0" y="0"/>
          <a:chExt cx="0" cy="0"/>
        </a:xfrm>
      </p:grpSpPr>
      <p:sp>
        <p:nvSpPr>
          <p:cNvPr id="88" name="Shape 88"/>
          <p:cNvSpPr txBox="1"/>
          <p:nvPr>
            <p:ph type="title"/>
          </p:nvPr>
        </p:nvSpPr>
        <p:spPr>
          <a:xfrm>
            <a:off x="228600" y="171450"/>
            <a:ext cx="8458200" cy="6858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3200" u="none" cap="none" strike="noStrike">
                <a:solidFill>
                  <a:schemeClr val="dk2"/>
                </a:solidFill>
                <a:latin typeface="Domine"/>
                <a:ea typeface="Domine"/>
                <a:cs typeface="Domine"/>
                <a:sym typeface="Domine"/>
              </a:defRPr>
            </a:lvl1pPr>
            <a:lvl2pPr indent="0" lvl="1" marL="0" marR="0" rtl="0" algn="l">
              <a:spcBef>
                <a:spcPts val="0"/>
              </a:spcBef>
              <a:spcAft>
                <a:spcPts val="0"/>
              </a:spcAft>
              <a:buNone/>
              <a:defRPr b="0" i="0" sz="3200" u="none" cap="none" strike="noStrike">
                <a:solidFill>
                  <a:schemeClr val="dk2"/>
                </a:solidFill>
                <a:latin typeface="Domine"/>
                <a:ea typeface="Domine"/>
                <a:cs typeface="Domine"/>
                <a:sym typeface="Domine"/>
              </a:defRPr>
            </a:lvl2pPr>
            <a:lvl3pPr indent="0" lvl="2" marL="0" marR="0" rtl="0" algn="l">
              <a:spcBef>
                <a:spcPts val="0"/>
              </a:spcBef>
              <a:spcAft>
                <a:spcPts val="0"/>
              </a:spcAft>
              <a:buNone/>
              <a:defRPr b="0" i="0" sz="3200" u="none" cap="none" strike="noStrike">
                <a:solidFill>
                  <a:schemeClr val="dk2"/>
                </a:solidFill>
                <a:latin typeface="Domine"/>
                <a:ea typeface="Domine"/>
                <a:cs typeface="Domine"/>
                <a:sym typeface="Domine"/>
              </a:defRPr>
            </a:lvl3pPr>
            <a:lvl4pPr indent="0" lvl="3" marL="0" marR="0" rtl="0" algn="l">
              <a:spcBef>
                <a:spcPts val="0"/>
              </a:spcBef>
              <a:spcAft>
                <a:spcPts val="0"/>
              </a:spcAft>
              <a:buNone/>
              <a:defRPr b="0" i="0" sz="3200" u="none" cap="none" strike="noStrike">
                <a:solidFill>
                  <a:schemeClr val="dk2"/>
                </a:solidFill>
                <a:latin typeface="Domine"/>
                <a:ea typeface="Domine"/>
                <a:cs typeface="Domine"/>
                <a:sym typeface="Domine"/>
              </a:defRPr>
            </a:lvl4pPr>
            <a:lvl5pPr indent="0" lvl="4" marL="0" marR="0" rtl="0" algn="l">
              <a:spcBef>
                <a:spcPts val="0"/>
              </a:spcBef>
              <a:spcAft>
                <a:spcPts val="0"/>
              </a:spcAft>
              <a:buNone/>
              <a:defRPr b="0" i="0" sz="3200" u="none" cap="none" strike="noStrike">
                <a:solidFill>
                  <a:schemeClr val="dk2"/>
                </a:solidFill>
                <a:latin typeface="Domine"/>
                <a:ea typeface="Domine"/>
                <a:cs typeface="Domine"/>
                <a:sym typeface="Domine"/>
              </a:defRPr>
            </a:lvl5pPr>
            <a:lvl6pPr indent="0" lvl="5" marL="457200" marR="0" rtl="0" algn="l">
              <a:spcBef>
                <a:spcPts val="0"/>
              </a:spcBef>
              <a:spcAft>
                <a:spcPts val="0"/>
              </a:spcAft>
              <a:buNone/>
              <a:defRPr b="0" i="0" sz="3200" u="none" cap="none" strike="noStrike">
                <a:solidFill>
                  <a:schemeClr val="dk2"/>
                </a:solidFill>
                <a:latin typeface="Domine"/>
                <a:ea typeface="Domine"/>
                <a:cs typeface="Domine"/>
                <a:sym typeface="Domine"/>
              </a:defRPr>
            </a:lvl6pPr>
            <a:lvl7pPr indent="0" lvl="6" marL="914400" marR="0" rtl="0" algn="l">
              <a:spcBef>
                <a:spcPts val="0"/>
              </a:spcBef>
              <a:spcAft>
                <a:spcPts val="0"/>
              </a:spcAft>
              <a:buNone/>
              <a:defRPr b="0" i="0" sz="3200" u="none" cap="none" strike="noStrike">
                <a:solidFill>
                  <a:schemeClr val="dk2"/>
                </a:solidFill>
                <a:latin typeface="Domine"/>
                <a:ea typeface="Domine"/>
                <a:cs typeface="Domine"/>
                <a:sym typeface="Domine"/>
              </a:defRPr>
            </a:lvl7pPr>
            <a:lvl8pPr indent="0" lvl="7" marL="1371600" marR="0" rtl="0" algn="l">
              <a:spcBef>
                <a:spcPts val="0"/>
              </a:spcBef>
              <a:spcAft>
                <a:spcPts val="0"/>
              </a:spcAft>
              <a:buNone/>
              <a:defRPr b="0" i="0" sz="3200" u="none" cap="none" strike="noStrike">
                <a:solidFill>
                  <a:schemeClr val="dk2"/>
                </a:solidFill>
                <a:latin typeface="Domine"/>
                <a:ea typeface="Domine"/>
                <a:cs typeface="Domine"/>
                <a:sym typeface="Domine"/>
              </a:defRPr>
            </a:lvl8pPr>
            <a:lvl9pPr indent="0" lvl="8" marL="1828800" marR="0" rtl="0" algn="l">
              <a:spcBef>
                <a:spcPts val="0"/>
              </a:spcBef>
              <a:spcAft>
                <a:spcPts val="0"/>
              </a:spcAft>
              <a:buNone/>
              <a:defRPr b="0" i="0" sz="3200" u="none" cap="none" strike="noStrike">
                <a:solidFill>
                  <a:schemeClr val="dk2"/>
                </a:solidFill>
                <a:latin typeface="Domine"/>
                <a:ea typeface="Domine"/>
                <a:cs typeface="Domine"/>
                <a:sym typeface="Domine"/>
              </a:defRPr>
            </a:lvl9pPr>
          </a:lstStyle>
          <a:p/>
        </p:txBody>
      </p:sp>
      <p:sp>
        <p:nvSpPr>
          <p:cNvPr id="89" name="Shape 89"/>
          <p:cNvSpPr txBox="1"/>
          <p:nvPr>
            <p:ph idx="10" type="dt"/>
          </p:nvPr>
        </p:nvSpPr>
        <p:spPr>
          <a:xfrm>
            <a:off x="6400800" y="4806036"/>
            <a:ext cx="2286000" cy="275100"/>
          </a:xfrm>
          <a:prstGeom prst="rect">
            <a:avLst/>
          </a:prstGeom>
          <a:noFill/>
          <a:ln>
            <a:noFill/>
          </a:ln>
        </p:spPr>
        <p:txBody>
          <a:bodyPr anchorCtr="0" anchor="ctr" bIns="91425" lIns="91425" rIns="91425" tIns="91425"/>
          <a:lstStyle>
            <a:lvl1pPr indent="0" lvl="0" marL="0" marR="0" rtl="0" algn="l">
              <a:spcBef>
                <a:spcPts val="0"/>
              </a:spcBef>
              <a:buNone/>
              <a:defRPr sz="14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bin"/>
                <a:ea typeface="Cabin"/>
                <a:cs typeface="Cabin"/>
                <a:sym typeface="Cabin"/>
              </a:defRPr>
            </a:lvl2pPr>
            <a:lvl3pPr indent="0" lvl="2" marL="914400" marR="0" rtl="0" algn="l">
              <a:spcBef>
                <a:spcPts val="0"/>
              </a:spcBef>
              <a:buNone/>
              <a:defRPr b="0" i="0" sz="1800" u="none" cap="none" strike="noStrike">
                <a:solidFill>
                  <a:schemeClr val="dk1"/>
                </a:solidFill>
                <a:latin typeface="Cabin"/>
                <a:ea typeface="Cabin"/>
                <a:cs typeface="Cabin"/>
                <a:sym typeface="Cabin"/>
              </a:defRPr>
            </a:lvl3pPr>
            <a:lvl4pPr indent="0" lvl="3" marL="1371600" marR="0" rtl="0" algn="l">
              <a:spcBef>
                <a:spcPts val="0"/>
              </a:spcBef>
              <a:buNone/>
              <a:defRPr b="0" i="0" sz="1800" u="none" cap="none" strike="noStrike">
                <a:solidFill>
                  <a:schemeClr val="dk1"/>
                </a:solidFill>
                <a:latin typeface="Cabin"/>
                <a:ea typeface="Cabin"/>
                <a:cs typeface="Cabin"/>
                <a:sym typeface="Cabin"/>
              </a:defRPr>
            </a:lvl4pPr>
            <a:lvl5pPr indent="0" lvl="4" marL="1828800" marR="0" rtl="0" algn="l">
              <a:spcBef>
                <a:spcPts val="0"/>
              </a:spcBef>
              <a:buNone/>
              <a:defRPr b="0" i="0" sz="1800" u="none" cap="none" strike="noStrike">
                <a:solidFill>
                  <a:schemeClr val="dk1"/>
                </a:solidFill>
                <a:latin typeface="Cabin"/>
                <a:ea typeface="Cabin"/>
                <a:cs typeface="Cabin"/>
                <a:sym typeface="Cabin"/>
              </a:defRPr>
            </a:lvl5pPr>
            <a:lvl6pPr indent="0" lvl="5" marL="2286000" marR="0" rtl="0" algn="l">
              <a:spcBef>
                <a:spcPts val="0"/>
              </a:spcBef>
              <a:buNone/>
              <a:defRPr b="0" i="0" sz="1800" u="none" cap="none" strike="noStrike">
                <a:solidFill>
                  <a:schemeClr val="dk1"/>
                </a:solidFill>
                <a:latin typeface="Cabin"/>
                <a:ea typeface="Cabin"/>
                <a:cs typeface="Cabin"/>
                <a:sym typeface="Cabin"/>
              </a:defRPr>
            </a:lvl6pPr>
            <a:lvl7pPr indent="0" lvl="6" marL="2743200" marR="0" rtl="0" algn="l">
              <a:spcBef>
                <a:spcPts val="0"/>
              </a:spcBef>
              <a:buNone/>
              <a:defRPr b="0" i="0" sz="1800" u="none" cap="none" strike="noStrike">
                <a:solidFill>
                  <a:schemeClr val="dk1"/>
                </a:solidFill>
                <a:latin typeface="Cabin"/>
                <a:ea typeface="Cabin"/>
                <a:cs typeface="Cabin"/>
                <a:sym typeface="Cabin"/>
              </a:defRPr>
            </a:lvl7pPr>
            <a:lvl8pPr indent="0" lvl="7" marL="3200400" marR="0" rtl="0" algn="l">
              <a:spcBef>
                <a:spcPts val="0"/>
              </a:spcBef>
              <a:buNone/>
              <a:defRPr b="0" i="0" sz="1800" u="none" cap="none" strike="noStrike">
                <a:solidFill>
                  <a:schemeClr val="dk1"/>
                </a:solidFill>
                <a:latin typeface="Cabin"/>
                <a:ea typeface="Cabin"/>
                <a:cs typeface="Cabin"/>
                <a:sym typeface="Cabin"/>
              </a:defRPr>
            </a:lvl8pPr>
            <a:lvl9pPr indent="0" lvl="8" marL="3657600" marR="0" rtl="0" algn="l">
              <a:spcBef>
                <a:spcPts val="0"/>
              </a:spcBef>
              <a:buNone/>
              <a:defRPr b="0" i="0" sz="1800" u="none" cap="none" strike="noStrike">
                <a:solidFill>
                  <a:schemeClr val="dk1"/>
                </a:solidFill>
                <a:latin typeface="Cabin"/>
                <a:ea typeface="Cabin"/>
                <a:cs typeface="Cabin"/>
                <a:sym typeface="Cabin"/>
              </a:defRPr>
            </a:lvl9pPr>
          </a:lstStyle>
          <a:p/>
        </p:txBody>
      </p:sp>
      <p:sp>
        <p:nvSpPr>
          <p:cNvPr id="90" name="Shape 90"/>
          <p:cNvSpPr txBox="1"/>
          <p:nvPr>
            <p:ph idx="11" type="ftr"/>
          </p:nvPr>
        </p:nvSpPr>
        <p:spPr>
          <a:xfrm>
            <a:off x="2898775" y="4806036"/>
            <a:ext cx="3474900" cy="275100"/>
          </a:xfrm>
          <a:prstGeom prst="rect">
            <a:avLst/>
          </a:prstGeom>
          <a:noFill/>
          <a:ln>
            <a:noFill/>
          </a:ln>
        </p:spPr>
        <p:txBody>
          <a:bodyPr anchorCtr="0" anchor="ctr" bIns="91425" lIns="91425" rIns="91425" tIns="91425"/>
          <a:lstStyle>
            <a:lvl1pPr indent="0" lvl="0" marL="0" marR="0" rtl="0" algn="r">
              <a:spcBef>
                <a:spcPts val="0"/>
              </a:spcBef>
              <a:buNone/>
              <a:defRPr sz="14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bin"/>
                <a:ea typeface="Cabin"/>
                <a:cs typeface="Cabin"/>
                <a:sym typeface="Cabin"/>
              </a:defRPr>
            </a:lvl2pPr>
            <a:lvl3pPr indent="0" lvl="2" marL="914400" marR="0" rtl="0" algn="l">
              <a:spcBef>
                <a:spcPts val="0"/>
              </a:spcBef>
              <a:buNone/>
              <a:defRPr b="0" i="0" sz="1800" u="none" cap="none" strike="noStrike">
                <a:solidFill>
                  <a:schemeClr val="dk1"/>
                </a:solidFill>
                <a:latin typeface="Cabin"/>
                <a:ea typeface="Cabin"/>
                <a:cs typeface="Cabin"/>
                <a:sym typeface="Cabin"/>
              </a:defRPr>
            </a:lvl3pPr>
            <a:lvl4pPr indent="0" lvl="3" marL="1371600" marR="0" rtl="0" algn="l">
              <a:spcBef>
                <a:spcPts val="0"/>
              </a:spcBef>
              <a:buNone/>
              <a:defRPr b="0" i="0" sz="1800" u="none" cap="none" strike="noStrike">
                <a:solidFill>
                  <a:schemeClr val="dk1"/>
                </a:solidFill>
                <a:latin typeface="Cabin"/>
                <a:ea typeface="Cabin"/>
                <a:cs typeface="Cabin"/>
                <a:sym typeface="Cabin"/>
              </a:defRPr>
            </a:lvl4pPr>
            <a:lvl5pPr indent="0" lvl="4" marL="1828800" marR="0" rtl="0" algn="l">
              <a:spcBef>
                <a:spcPts val="0"/>
              </a:spcBef>
              <a:buNone/>
              <a:defRPr b="0" i="0" sz="1800" u="none" cap="none" strike="noStrike">
                <a:solidFill>
                  <a:schemeClr val="dk1"/>
                </a:solidFill>
                <a:latin typeface="Cabin"/>
                <a:ea typeface="Cabin"/>
                <a:cs typeface="Cabin"/>
                <a:sym typeface="Cabin"/>
              </a:defRPr>
            </a:lvl5pPr>
            <a:lvl6pPr indent="0" lvl="5" marL="2286000" marR="0" rtl="0" algn="l">
              <a:spcBef>
                <a:spcPts val="0"/>
              </a:spcBef>
              <a:buNone/>
              <a:defRPr b="0" i="0" sz="1800" u="none" cap="none" strike="noStrike">
                <a:solidFill>
                  <a:schemeClr val="dk1"/>
                </a:solidFill>
                <a:latin typeface="Cabin"/>
                <a:ea typeface="Cabin"/>
                <a:cs typeface="Cabin"/>
                <a:sym typeface="Cabin"/>
              </a:defRPr>
            </a:lvl6pPr>
            <a:lvl7pPr indent="0" lvl="6" marL="2743200" marR="0" rtl="0" algn="l">
              <a:spcBef>
                <a:spcPts val="0"/>
              </a:spcBef>
              <a:buNone/>
              <a:defRPr b="0" i="0" sz="1800" u="none" cap="none" strike="noStrike">
                <a:solidFill>
                  <a:schemeClr val="dk1"/>
                </a:solidFill>
                <a:latin typeface="Cabin"/>
                <a:ea typeface="Cabin"/>
                <a:cs typeface="Cabin"/>
                <a:sym typeface="Cabin"/>
              </a:defRPr>
            </a:lvl7pPr>
            <a:lvl8pPr indent="0" lvl="7" marL="3200400" marR="0" rtl="0" algn="l">
              <a:spcBef>
                <a:spcPts val="0"/>
              </a:spcBef>
              <a:buNone/>
              <a:defRPr b="0" i="0" sz="1800" u="none" cap="none" strike="noStrike">
                <a:solidFill>
                  <a:schemeClr val="dk1"/>
                </a:solidFill>
                <a:latin typeface="Cabin"/>
                <a:ea typeface="Cabin"/>
                <a:cs typeface="Cabin"/>
                <a:sym typeface="Cabin"/>
              </a:defRPr>
            </a:lvl8pPr>
            <a:lvl9pPr indent="0" lvl="8" marL="3657600" marR="0" rtl="0" algn="l">
              <a:spcBef>
                <a:spcPts val="0"/>
              </a:spcBef>
              <a:buNone/>
              <a:defRPr b="0" i="0" sz="1800" u="none" cap="none" strike="noStrike">
                <a:solidFill>
                  <a:schemeClr val="dk1"/>
                </a:solidFill>
                <a:latin typeface="Cabin"/>
                <a:ea typeface="Cabin"/>
                <a:cs typeface="Cabin"/>
                <a:sym typeface="Cabin"/>
              </a:defRPr>
            </a:lvl9pPr>
          </a:lstStyle>
          <a:p/>
        </p:txBody>
      </p:sp>
      <p:sp>
        <p:nvSpPr>
          <p:cNvPr id="91" name="Shape 91"/>
          <p:cNvSpPr txBox="1"/>
          <p:nvPr/>
        </p:nvSpPr>
        <p:spPr>
          <a:xfrm>
            <a:off x="238150" y="4800678"/>
            <a:ext cx="442800" cy="285900"/>
          </a:xfrm>
          <a:prstGeom prst="rect">
            <a:avLst/>
          </a:prstGeom>
          <a:noFill/>
          <a:ln>
            <a:noFill/>
          </a:ln>
        </p:spPr>
        <p:txBody>
          <a:bodyPr anchorCtr="0" anchor="ctr" bIns="45700" lIns="0" rIns="91425" tIns="45700">
            <a:noAutofit/>
          </a:bodyPr>
          <a:lstStyle/>
          <a:p>
            <a:pPr indent="0" lvl="0" marL="0" marR="0" rtl="0" algn="l">
              <a:lnSpc>
                <a:spcPct val="100000"/>
              </a:lnSpc>
              <a:spcBef>
                <a:spcPts val="0"/>
              </a:spcBef>
              <a:spcAft>
                <a:spcPts val="0"/>
              </a:spcAft>
              <a:buClr>
                <a:srgbClr val="747474"/>
              </a:buClr>
              <a:buSzPct val="25000"/>
              <a:buFont typeface="Arial"/>
              <a:buNone/>
            </a:pPr>
            <a:fld id="{00000000-1234-1234-1234-123412341234}" type="slidenum">
              <a:rPr b="0" i="0" lang="en" sz="1400" u="none" cap="none" strike="noStrike">
                <a:solidFill>
                  <a:srgbClr val="747474"/>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92" name="Shape 92"/>
        <p:cNvGrpSpPr/>
        <p:nvPr/>
      </p:nvGrpSpPr>
      <p:grpSpPr>
        <a:xfrm>
          <a:off x="0" y="0"/>
          <a:ext cx="0" cy="0"/>
          <a:chOff x="0" y="0"/>
          <a:chExt cx="0" cy="0"/>
        </a:xfrm>
      </p:grpSpPr>
      <p:sp>
        <p:nvSpPr>
          <p:cNvPr id="93" name="Shape 93"/>
          <p:cNvSpPr txBox="1"/>
          <p:nvPr>
            <p:ph type="title"/>
          </p:nvPr>
        </p:nvSpPr>
        <p:spPr>
          <a:xfrm>
            <a:off x="457200" y="153560"/>
            <a:ext cx="8229600" cy="6858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8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200" u="none" cap="none" strike="noStrike">
                <a:solidFill>
                  <a:schemeClr val="dk2"/>
                </a:solidFill>
                <a:latin typeface="Domine"/>
                <a:ea typeface="Domine"/>
                <a:cs typeface="Domine"/>
                <a:sym typeface="Domine"/>
              </a:defRPr>
            </a:lvl2pPr>
            <a:lvl3pPr indent="0" lvl="2" marL="0" marR="0" rtl="0" algn="l">
              <a:spcBef>
                <a:spcPts val="0"/>
              </a:spcBef>
              <a:spcAft>
                <a:spcPts val="0"/>
              </a:spcAft>
              <a:buNone/>
              <a:defRPr b="0" i="0" sz="3200" u="none" cap="none" strike="noStrike">
                <a:solidFill>
                  <a:schemeClr val="dk2"/>
                </a:solidFill>
                <a:latin typeface="Domine"/>
                <a:ea typeface="Domine"/>
                <a:cs typeface="Domine"/>
                <a:sym typeface="Domine"/>
              </a:defRPr>
            </a:lvl3pPr>
            <a:lvl4pPr indent="0" lvl="3" marL="0" marR="0" rtl="0" algn="l">
              <a:spcBef>
                <a:spcPts val="0"/>
              </a:spcBef>
              <a:spcAft>
                <a:spcPts val="0"/>
              </a:spcAft>
              <a:buNone/>
              <a:defRPr b="0" i="0" sz="3200" u="none" cap="none" strike="noStrike">
                <a:solidFill>
                  <a:schemeClr val="dk2"/>
                </a:solidFill>
                <a:latin typeface="Domine"/>
                <a:ea typeface="Domine"/>
                <a:cs typeface="Domine"/>
                <a:sym typeface="Domine"/>
              </a:defRPr>
            </a:lvl4pPr>
            <a:lvl5pPr indent="0" lvl="4" marL="0" marR="0" rtl="0" algn="l">
              <a:spcBef>
                <a:spcPts val="0"/>
              </a:spcBef>
              <a:spcAft>
                <a:spcPts val="0"/>
              </a:spcAft>
              <a:buNone/>
              <a:defRPr b="0" i="0" sz="3200" u="none" cap="none" strike="noStrike">
                <a:solidFill>
                  <a:schemeClr val="dk2"/>
                </a:solidFill>
                <a:latin typeface="Domine"/>
                <a:ea typeface="Domine"/>
                <a:cs typeface="Domine"/>
                <a:sym typeface="Domine"/>
              </a:defRPr>
            </a:lvl5pPr>
            <a:lvl6pPr indent="0" lvl="5" marL="457200" marR="0" rtl="0" algn="l">
              <a:spcBef>
                <a:spcPts val="0"/>
              </a:spcBef>
              <a:spcAft>
                <a:spcPts val="0"/>
              </a:spcAft>
              <a:buNone/>
              <a:defRPr b="0" i="0" sz="3200" u="none" cap="none" strike="noStrike">
                <a:solidFill>
                  <a:schemeClr val="dk2"/>
                </a:solidFill>
                <a:latin typeface="Domine"/>
                <a:ea typeface="Domine"/>
                <a:cs typeface="Domine"/>
                <a:sym typeface="Domine"/>
              </a:defRPr>
            </a:lvl6pPr>
            <a:lvl7pPr indent="0" lvl="6" marL="914400" marR="0" rtl="0" algn="l">
              <a:spcBef>
                <a:spcPts val="0"/>
              </a:spcBef>
              <a:spcAft>
                <a:spcPts val="0"/>
              </a:spcAft>
              <a:buNone/>
              <a:defRPr b="0" i="0" sz="3200" u="none" cap="none" strike="noStrike">
                <a:solidFill>
                  <a:schemeClr val="dk2"/>
                </a:solidFill>
                <a:latin typeface="Domine"/>
                <a:ea typeface="Domine"/>
                <a:cs typeface="Domine"/>
                <a:sym typeface="Domine"/>
              </a:defRPr>
            </a:lvl7pPr>
            <a:lvl8pPr indent="0" lvl="7" marL="1371600" marR="0" rtl="0" algn="l">
              <a:spcBef>
                <a:spcPts val="0"/>
              </a:spcBef>
              <a:spcAft>
                <a:spcPts val="0"/>
              </a:spcAft>
              <a:buNone/>
              <a:defRPr b="0" i="0" sz="3200" u="none" cap="none" strike="noStrike">
                <a:solidFill>
                  <a:schemeClr val="dk2"/>
                </a:solidFill>
                <a:latin typeface="Domine"/>
                <a:ea typeface="Domine"/>
                <a:cs typeface="Domine"/>
                <a:sym typeface="Domine"/>
              </a:defRPr>
            </a:lvl8pPr>
            <a:lvl9pPr indent="0" lvl="8" marL="1828800" marR="0" rtl="0" algn="l">
              <a:spcBef>
                <a:spcPts val="0"/>
              </a:spcBef>
              <a:spcAft>
                <a:spcPts val="0"/>
              </a:spcAft>
              <a:buNone/>
              <a:defRPr b="0" i="0" sz="3200" u="none" cap="none" strike="noStrike">
                <a:solidFill>
                  <a:schemeClr val="dk2"/>
                </a:solidFill>
                <a:latin typeface="Domine"/>
                <a:ea typeface="Domine"/>
                <a:cs typeface="Domine"/>
                <a:sym typeface="Domine"/>
              </a:defRPr>
            </a:lvl9pPr>
          </a:lstStyle>
          <a:p/>
        </p:txBody>
      </p:sp>
      <p:sp>
        <p:nvSpPr>
          <p:cNvPr id="94" name="Shape 94"/>
          <p:cNvSpPr txBox="1"/>
          <p:nvPr>
            <p:ph idx="1" type="body"/>
          </p:nvPr>
        </p:nvSpPr>
        <p:spPr>
          <a:xfrm>
            <a:off x="457200" y="914400"/>
            <a:ext cx="4041600" cy="3703200"/>
          </a:xfrm>
          <a:prstGeom prst="rect">
            <a:avLst/>
          </a:prstGeom>
          <a:noFill/>
          <a:ln>
            <a:noFill/>
          </a:ln>
        </p:spPr>
        <p:txBody>
          <a:bodyPr anchorCtr="0" anchor="t" bIns="91425" lIns="91425" rIns="91425" tIns="91425"/>
          <a:lstStyle>
            <a:lvl1pPr indent="-147574" lvl="0" marL="273050" marR="0" rtl="0" algn="l">
              <a:spcBef>
                <a:spcPts val="600"/>
              </a:spcBef>
              <a:spcAft>
                <a:spcPts val="0"/>
              </a:spcAft>
              <a:buClr>
                <a:schemeClr val="accent1"/>
              </a:buClr>
              <a:buSzPct val="76000"/>
              <a:buFont typeface="Noto Sans Symbols"/>
              <a:buChar char="●"/>
              <a:defRPr b="0" i="0" sz="2600" u="none" cap="none" strike="noStrike">
                <a:solidFill>
                  <a:schemeClr val="dk1"/>
                </a:solidFill>
                <a:latin typeface="Arial"/>
                <a:ea typeface="Arial"/>
                <a:cs typeface="Arial"/>
                <a:sym typeface="Arial"/>
              </a:defRPr>
            </a:lvl1pPr>
            <a:lvl2pPr indent="-169989" lvl="1" marL="547687" marR="0" rtl="0" algn="l">
              <a:spcBef>
                <a:spcPts val="500"/>
              </a:spcBef>
              <a:spcAft>
                <a:spcPts val="0"/>
              </a:spcAft>
              <a:buClr>
                <a:schemeClr val="accent2"/>
              </a:buClr>
              <a:buSzPct val="76000"/>
              <a:buFont typeface="Noto Sans Symbols"/>
              <a:buChar char="●"/>
              <a:defRPr b="0" i="0" sz="2300" u="none" cap="none" strike="noStrike">
                <a:solidFill>
                  <a:schemeClr val="dk2"/>
                </a:solidFill>
                <a:latin typeface="Arial"/>
                <a:ea typeface="Arial"/>
                <a:cs typeface="Arial"/>
                <a:sym typeface="Arial"/>
              </a:defRPr>
            </a:lvl2pPr>
            <a:lvl3pPr indent="-141605" lvl="2" marL="822325" marR="0" rtl="0" algn="l">
              <a:spcBef>
                <a:spcPts val="500"/>
              </a:spcBef>
              <a:spcAft>
                <a:spcPts val="0"/>
              </a:spcAft>
              <a:buClr>
                <a:srgbClr val="BCBCBC"/>
              </a:buClr>
              <a:buSzPct val="76000"/>
              <a:buFont typeface="Noto Sans Symbols"/>
              <a:buChar char="●"/>
              <a:defRPr b="0" i="0" sz="2000" u="none" cap="none" strike="noStrike">
                <a:solidFill>
                  <a:schemeClr val="dk1"/>
                </a:solidFill>
                <a:latin typeface="Arial"/>
                <a:ea typeface="Arial"/>
                <a:cs typeface="Arial"/>
                <a:sym typeface="Arial"/>
              </a:defRPr>
            </a:lvl3pPr>
            <a:lvl4pPr indent="-153352" lvl="3" marL="1096962" marR="0" rtl="0" algn="l">
              <a:spcBef>
                <a:spcPts val="400"/>
              </a:spcBef>
              <a:spcAft>
                <a:spcPts val="0"/>
              </a:spcAft>
              <a:buClr>
                <a:srgbClr val="8BA2B4"/>
              </a:buClr>
              <a:buSzPct val="70000"/>
              <a:buFont typeface="Noto Sans Symbols"/>
              <a:buChar char="◻"/>
              <a:defRPr b="0" i="0" sz="1800" u="none" cap="none" strike="noStrike">
                <a:solidFill>
                  <a:schemeClr val="dk1"/>
                </a:solidFill>
                <a:latin typeface="Arial"/>
                <a:ea typeface="Arial"/>
                <a:cs typeface="Arial"/>
                <a:sym typeface="Arial"/>
              </a:defRPr>
            </a:lvl4pPr>
            <a:lvl5pPr indent="-157480" lvl="4" marL="1371600" marR="0" rtl="0" algn="l">
              <a:spcBef>
                <a:spcPts val="300"/>
              </a:spcBef>
              <a:spcAft>
                <a:spcPts val="0"/>
              </a:spcAft>
              <a:buClr>
                <a:schemeClr val="accent2"/>
              </a:buClr>
              <a:buSzPct val="70000"/>
              <a:buFont typeface="Noto Sans Symbols"/>
              <a:buChar char="◻"/>
              <a:defRPr b="0" i="0" sz="1600" u="none" cap="none" strike="noStrike">
                <a:solidFill>
                  <a:schemeClr val="dk1"/>
                </a:solidFill>
                <a:latin typeface="Arial"/>
                <a:ea typeface="Arial"/>
                <a:cs typeface="Arial"/>
                <a:sym typeface="Arial"/>
              </a:defRPr>
            </a:lvl5pPr>
            <a:lvl6pPr indent="-109220" lvl="5" marL="1645920" marR="0" rtl="0" algn="l">
              <a:spcBef>
                <a:spcPts val="300"/>
              </a:spcBef>
              <a:buClr>
                <a:srgbClr val="8BA1B3"/>
              </a:buClr>
              <a:buSzPct val="75000"/>
              <a:buFont typeface="Noto Sans Symbols"/>
              <a:buChar char="●"/>
              <a:defRPr b="0" i="0" sz="1600" u="none" cap="none" strike="noStrike">
                <a:solidFill>
                  <a:schemeClr val="dk1"/>
                </a:solidFill>
                <a:latin typeface="Cabin"/>
                <a:ea typeface="Cabin"/>
                <a:cs typeface="Cabin"/>
                <a:sym typeface="Cabin"/>
              </a:defRPr>
            </a:lvl6pPr>
            <a:lvl7pPr indent="-123825" lvl="6" marL="1828800" marR="0" rtl="0" algn="l">
              <a:spcBef>
                <a:spcPts val="300"/>
              </a:spcBef>
              <a:buClr>
                <a:srgbClr val="646C8F"/>
              </a:buClr>
              <a:buSzPct val="75000"/>
              <a:buFont typeface="Noto Sans Symbols"/>
              <a:buChar char="●"/>
              <a:defRPr b="0" i="0" sz="1400" u="none" cap="none" strike="noStrike">
                <a:solidFill>
                  <a:schemeClr val="dk1"/>
                </a:solidFill>
                <a:latin typeface="Cabin"/>
                <a:ea typeface="Cabin"/>
                <a:cs typeface="Cabin"/>
                <a:sym typeface="Cabin"/>
              </a:defRPr>
            </a:lvl7pPr>
            <a:lvl8pPr indent="-116204" lvl="7" marL="2011679" marR="0" rtl="0" algn="l">
              <a:spcBef>
                <a:spcPts val="300"/>
              </a:spcBef>
              <a:buClr>
                <a:srgbClr val="BABABA"/>
              </a:buClr>
              <a:buSzPct val="75000"/>
              <a:buFont typeface="Noto Sans Symbols"/>
              <a:buChar char="●"/>
              <a:defRPr b="0" i="0" sz="1400" u="none" cap="none" strike="noStrike">
                <a:solidFill>
                  <a:schemeClr val="dk1"/>
                </a:solidFill>
                <a:latin typeface="Cabin"/>
                <a:ea typeface="Cabin"/>
                <a:cs typeface="Cabin"/>
                <a:sym typeface="Cabin"/>
              </a:defRPr>
            </a:lvl8pPr>
            <a:lvl9pPr indent="-130810" lvl="8" marL="2194560" marR="0" rtl="0" algn="l">
              <a:spcBef>
                <a:spcPts val="300"/>
              </a:spcBef>
              <a:buClr>
                <a:srgbClr val="9FB8CD"/>
              </a:buClr>
              <a:buSzPct val="75000"/>
              <a:buFont typeface="Noto Sans Symbols"/>
              <a:buChar char="●"/>
              <a:defRPr b="0" i="0" sz="1200" u="none" cap="none" strike="noStrike">
                <a:solidFill>
                  <a:schemeClr val="dk1"/>
                </a:solidFill>
                <a:latin typeface="Cabin"/>
                <a:ea typeface="Cabin"/>
                <a:cs typeface="Cabin"/>
                <a:sym typeface="Cabin"/>
              </a:defRPr>
            </a:lvl9pPr>
          </a:lstStyle>
          <a:p/>
        </p:txBody>
      </p:sp>
      <p:sp>
        <p:nvSpPr>
          <p:cNvPr id="95" name="Shape 95"/>
          <p:cNvSpPr txBox="1"/>
          <p:nvPr>
            <p:ph idx="2" type="body"/>
          </p:nvPr>
        </p:nvSpPr>
        <p:spPr>
          <a:xfrm>
            <a:off x="4632198" y="912113"/>
            <a:ext cx="4041599" cy="3703200"/>
          </a:xfrm>
          <a:prstGeom prst="rect">
            <a:avLst/>
          </a:prstGeom>
          <a:noFill/>
          <a:ln>
            <a:noFill/>
          </a:ln>
        </p:spPr>
        <p:txBody>
          <a:bodyPr anchorCtr="0" anchor="t" bIns="91425" lIns="91425" rIns="91425" tIns="91425"/>
          <a:lstStyle>
            <a:lvl1pPr indent="-147574" lvl="0" marL="273050" marR="0" rtl="0" algn="l">
              <a:spcBef>
                <a:spcPts val="600"/>
              </a:spcBef>
              <a:spcAft>
                <a:spcPts val="0"/>
              </a:spcAft>
              <a:buClr>
                <a:schemeClr val="accent1"/>
              </a:buClr>
              <a:buSzPct val="76000"/>
              <a:buFont typeface="Noto Sans Symbols"/>
              <a:buChar char="●"/>
              <a:defRPr b="0" i="0" sz="2600" u="none" cap="none" strike="noStrike">
                <a:solidFill>
                  <a:schemeClr val="dk1"/>
                </a:solidFill>
                <a:latin typeface="Arial"/>
                <a:ea typeface="Arial"/>
                <a:cs typeface="Arial"/>
                <a:sym typeface="Arial"/>
              </a:defRPr>
            </a:lvl1pPr>
            <a:lvl2pPr indent="-169989" lvl="1" marL="547687" marR="0" rtl="0" algn="l">
              <a:spcBef>
                <a:spcPts val="500"/>
              </a:spcBef>
              <a:spcAft>
                <a:spcPts val="0"/>
              </a:spcAft>
              <a:buClr>
                <a:schemeClr val="accent2"/>
              </a:buClr>
              <a:buSzPct val="76000"/>
              <a:buFont typeface="Noto Sans Symbols"/>
              <a:buChar char="●"/>
              <a:defRPr b="0" i="0" sz="2300" u="none" cap="none" strike="noStrike">
                <a:solidFill>
                  <a:schemeClr val="dk2"/>
                </a:solidFill>
                <a:latin typeface="Arial"/>
                <a:ea typeface="Arial"/>
                <a:cs typeface="Arial"/>
                <a:sym typeface="Arial"/>
              </a:defRPr>
            </a:lvl2pPr>
            <a:lvl3pPr indent="-141605" lvl="2" marL="822325" marR="0" rtl="0" algn="l">
              <a:spcBef>
                <a:spcPts val="500"/>
              </a:spcBef>
              <a:spcAft>
                <a:spcPts val="0"/>
              </a:spcAft>
              <a:buClr>
                <a:srgbClr val="BCBCBC"/>
              </a:buClr>
              <a:buSzPct val="76000"/>
              <a:buFont typeface="Noto Sans Symbols"/>
              <a:buChar char="●"/>
              <a:defRPr b="0" i="0" sz="2000" u="none" cap="none" strike="noStrike">
                <a:solidFill>
                  <a:schemeClr val="dk1"/>
                </a:solidFill>
                <a:latin typeface="Arial"/>
                <a:ea typeface="Arial"/>
                <a:cs typeface="Arial"/>
                <a:sym typeface="Arial"/>
              </a:defRPr>
            </a:lvl3pPr>
            <a:lvl4pPr indent="-153352" lvl="3" marL="1096962" marR="0" rtl="0" algn="l">
              <a:spcBef>
                <a:spcPts val="400"/>
              </a:spcBef>
              <a:spcAft>
                <a:spcPts val="0"/>
              </a:spcAft>
              <a:buClr>
                <a:srgbClr val="8BA2B4"/>
              </a:buClr>
              <a:buSzPct val="70000"/>
              <a:buFont typeface="Noto Sans Symbols"/>
              <a:buChar char="◻"/>
              <a:defRPr b="0" i="0" sz="1800" u="none" cap="none" strike="noStrike">
                <a:solidFill>
                  <a:schemeClr val="dk1"/>
                </a:solidFill>
                <a:latin typeface="Arial"/>
                <a:ea typeface="Arial"/>
                <a:cs typeface="Arial"/>
                <a:sym typeface="Arial"/>
              </a:defRPr>
            </a:lvl4pPr>
            <a:lvl5pPr indent="-157480" lvl="4" marL="1371600" marR="0" rtl="0" algn="l">
              <a:spcBef>
                <a:spcPts val="300"/>
              </a:spcBef>
              <a:spcAft>
                <a:spcPts val="0"/>
              </a:spcAft>
              <a:buClr>
                <a:schemeClr val="accent2"/>
              </a:buClr>
              <a:buSzPct val="70000"/>
              <a:buFont typeface="Noto Sans Symbols"/>
              <a:buChar char="◻"/>
              <a:defRPr b="0" i="0" sz="1600" u="none" cap="none" strike="noStrike">
                <a:solidFill>
                  <a:schemeClr val="dk1"/>
                </a:solidFill>
                <a:latin typeface="Arial"/>
                <a:ea typeface="Arial"/>
                <a:cs typeface="Arial"/>
                <a:sym typeface="Arial"/>
              </a:defRPr>
            </a:lvl5pPr>
            <a:lvl6pPr indent="-109220" lvl="5" marL="1645920" marR="0" rtl="0" algn="l">
              <a:spcBef>
                <a:spcPts val="300"/>
              </a:spcBef>
              <a:buClr>
                <a:srgbClr val="8BA1B3"/>
              </a:buClr>
              <a:buSzPct val="75000"/>
              <a:buFont typeface="Noto Sans Symbols"/>
              <a:buChar char="●"/>
              <a:defRPr b="0" i="0" sz="1600" u="none" cap="none" strike="noStrike">
                <a:solidFill>
                  <a:schemeClr val="dk1"/>
                </a:solidFill>
                <a:latin typeface="Cabin"/>
                <a:ea typeface="Cabin"/>
                <a:cs typeface="Cabin"/>
                <a:sym typeface="Cabin"/>
              </a:defRPr>
            </a:lvl6pPr>
            <a:lvl7pPr indent="-123825" lvl="6" marL="1828800" marR="0" rtl="0" algn="l">
              <a:spcBef>
                <a:spcPts val="300"/>
              </a:spcBef>
              <a:buClr>
                <a:srgbClr val="646C8F"/>
              </a:buClr>
              <a:buSzPct val="75000"/>
              <a:buFont typeface="Noto Sans Symbols"/>
              <a:buChar char="●"/>
              <a:defRPr b="0" i="0" sz="1400" u="none" cap="none" strike="noStrike">
                <a:solidFill>
                  <a:schemeClr val="dk1"/>
                </a:solidFill>
                <a:latin typeface="Cabin"/>
                <a:ea typeface="Cabin"/>
                <a:cs typeface="Cabin"/>
                <a:sym typeface="Cabin"/>
              </a:defRPr>
            </a:lvl7pPr>
            <a:lvl8pPr indent="-116204" lvl="7" marL="2011679" marR="0" rtl="0" algn="l">
              <a:spcBef>
                <a:spcPts val="300"/>
              </a:spcBef>
              <a:buClr>
                <a:srgbClr val="BABABA"/>
              </a:buClr>
              <a:buSzPct val="75000"/>
              <a:buFont typeface="Noto Sans Symbols"/>
              <a:buChar char="●"/>
              <a:defRPr b="0" i="0" sz="1400" u="none" cap="none" strike="noStrike">
                <a:solidFill>
                  <a:schemeClr val="dk1"/>
                </a:solidFill>
                <a:latin typeface="Cabin"/>
                <a:ea typeface="Cabin"/>
                <a:cs typeface="Cabin"/>
                <a:sym typeface="Cabin"/>
              </a:defRPr>
            </a:lvl8pPr>
            <a:lvl9pPr indent="-130810" lvl="8" marL="2194560" marR="0" rtl="0" algn="l">
              <a:spcBef>
                <a:spcPts val="300"/>
              </a:spcBef>
              <a:buClr>
                <a:srgbClr val="9FB8CD"/>
              </a:buClr>
              <a:buSzPct val="75000"/>
              <a:buFont typeface="Noto Sans Symbols"/>
              <a:buChar char="●"/>
              <a:defRPr b="0" i="0" sz="1200" u="none" cap="none" strike="noStrike">
                <a:solidFill>
                  <a:schemeClr val="dk1"/>
                </a:solidFill>
                <a:latin typeface="Cabin"/>
                <a:ea typeface="Cabin"/>
                <a:cs typeface="Cabin"/>
                <a:sym typeface="Cabin"/>
              </a:defRPr>
            </a:lvl9pPr>
          </a:lstStyle>
          <a:p/>
        </p:txBody>
      </p:sp>
      <p:sp>
        <p:nvSpPr>
          <p:cNvPr id="96" name="Shape 96"/>
          <p:cNvSpPr txBox="1"/>
          <p:nvPr>
            <p:ph idx="10" type="dt"/>
          </p:nvPr>
        </p:nvSpPr>
        <p:spPr>
          <a:xfrm>
            <a:off x="6400800" y="4806036"/>
            <a:ext cx="2286000" cy="275100"/>
          </a:xfrm>
          <a:prstGeom prst="rect">
            <a:avLst/>
          </a:prstGeom>
          <a:noFill/>
          <a:ln>
            <a:noFill/>
          </a:ln>
        </p:spPr>
        <p:txBody>
          <a:bodyPr anchorCtr="0" anchor="ctr" bIns="91425" lIns="91425" rIns="91425" tIns="91425"/>
          <a:lstStyle>
            <a:lvl1pPr indent="0" lvl="0" marL="0" marR="0" rtl="0" algn="l">
              <a:spcBef>
                <a:spcPts val="0"/>
              </a:spcBef>
              <a:buNone/>
              <a:defRPr sz="14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bin"/>
                <a:ea typeface="Cabin"/>
                <a:cs typeface="Cabin"/>
                <a:sym typeface="Cabin"/>
              </a:defRPr>
            </a:lvl2pPr>
            <a:lvl3pPr indent="0" lvl="2" marL="914400" marR="0" rtl="0" algn="l">
              <a:spcBef>
                <a:spcPts val="0"/>
              </a:spcBef>
              <a:buNone/>
              <a:defRPr b="0" i="0" sz="1800" u="none" cap="none" strike="noStrike">
                <a:solidFill>
                  <a:schemeClr val="dk1"/>
                </a:solidFill>
                <a:latin typeface="Cabin"/>
                <a:ea typeface="Cabin"/>
                <a:cs typeface="Cabin"/>
                <a:sym typeface="Cabin"/>
              </a:defRPr>
            </a:lvl3pPr>
            <a:lvl4pPr indent="0" lvl="3" marL="1371600" marR="0" rtl="0" algn="l">
              <a:spcBef>
                <a:spcPts val="0"/>
              </a:spcBef>
              <a:buNone/>
              <a:defRPr b="0" i="0" sz="1800" u="none" cap="none" strike="noStrike">
                <a:solidFill>
                  <a:schemeClr val="dk1"/>
                </a:solidFill>
                <a:latin typeface="Cabin"/>
                <a:ea typeface="Cabin"/>
                <a:cs typeface="Cabin"/>
                <a:sym typeface="Cabin"/>
              </a:defRPr>
            </a:lvl4pPr>
            <a:lvl5pPr indent="0" lvl="4" marL="1828800" marR="0" rtl="0" algn="l">
              <a:spcBef>
                <a:spcPts val="0"/>
              </a:spcBef>
              <a:buNone/>
              <a:defRPr b="0" i="0" sz="1800" u="none" cap="none" strike="noStrike">
                <a:solidFill>
                  <a:schemeClr val="dk1"/>
                </a:solidFill>
                <a:latin typeface="Cabin"/>
                <a:ea typeface="Cabin"/>
                <a:cs typeface="Cabin"/>
                <a:sym typeface="Cabin"/>
              </a:defRPr>
            </a:lvl5pPr>
            <a:lvl6pPr indent="0" lvl="5" marL="2286000" marR="0" rtl="0" algn="l">
              <a:spcBef>
                <a:spcPts val="0"/>
              </a:spcBef>
              <a:buNone/>
              <a:defRPr b="0" i="0" sz="1800" u="none" cap="none" strike="noStrike">
                <a:solidFill>
                  <a:schemeClr val="dk1"/>
                </a:solidFill>
                <a:latin typeface="Cabin"/>
                <a:ea typeface="Cabin"/>
                <a:cs typeface="Cabin"/>
                <a:sym typeface="Cabin"/>
              </a:defRPr>
            </a:lvl6pPr>
            <a:lvl7pPr indent="0" lvl="6" marL="2743200" marR="0" rtl="0" algn="l">
              <a:spcBef>
                <a:spcPts val="0"/>
              </a:spcBef>
              <a:buNone/>
              <a:defRPr b="0" i="0" sz="1800" u="none" cap="none" strike="noStrike">
                <a:solidFill>
                  <a:schemeClr val="dk1"/>
                </a:solidFill>
                <a:latin typeface="Cabin"/>
                <a:ea typeface="Cabin"/>
                <a:cs typeface="Cabin"/>
                <a:sym typeface="Cabin"/>
              </a:defRPr>
            </a:lvl7pPr>
            <a:lvl8pPr indent="0" lvl="7" marL="3200400" marR="0" rtl="0" algn="l">
              <a:spcBef>
                <a:spcPts val="0"/>
              </a:spcBef>
              <a:buNone/>
              <a:defRPr b="0" i="0" sz="1800" u="none" cap="none" strike="noStrike">
                <a:solidFill>
                  <a:schemeClr val="dk1"/>
                </a:solidFill>
                <a:latin typeface="Cabin"/>
                <a:ea typeface="Cabin"/>
                <a:cs typeface="Cabin"/>
                <a:sym typeface="Cabin"/>
              </a:defRPr>
            </a:lvl8pPr>
            <a:lvl9pPr indent="0" lvl="8" marL="3657600" marR="0" rtl="0" algn="l">
              <a:spcBef>
                <a:spcPts val="0"/>
              </a:spcBef>
              <a:buNone/>
              <a:defRPr b="0" i="0" sz="1800" u="none" cap="none" strike="noStrike">
                <a:solidFill>
                  <a:schemeClr val="dk1"/>
                </a:solidFill>
                <a:latin typeface="Cabin"/>
                <a:ea typeface="Cabin"/>
                <a:cs typeface="Cabin"/>
                <a:sym typeface="Cabin"/>
              </a:defRPr>
            </a:lvl9pPr>
          </a:lstStyle>
          <a:p/>
        </p:txBody>
      </p:sp>
      <p:sp>
        <p:nvSpPr>
          <p:cNvPr id="97" name="Shape 97"/>
          <p:cNvSpPr txBox="1"/>
          <p:nvPr>
            <p:ph idx="11" type="ftr"/>
          </p:nvPr>
        </p:nvSpPr>
        <p:spPr>
          <a:xfrm>
            <a:off x="2898775" y="4806036"/>
            <a:ext cx="3474900" cy="275100"/>
          </a:xfrm>
          <a:prstGeom prst="rect">
            <a:avLst/>
          </a:prstGeom>
          <a:noFill/>
          <a:ln>
            <a:noFill/>
          </a:ln>
        </p:spPr>
        <p:txBody>
          <a:bodyPr anchorCtr="0" anchor="ctr" bIns="91425" lIns="91425" rIns="91425" tIns="91425"/>
          <a:lstStyle>
            <a:lvl1pPr indent="0" lvl="0" marL="0" marR="0" rtl="0" algn="r">
              <a:spcBef>
                <a:spcPts val="0"/>
              </a:spcBef>
              <a:buNone/>
              <a:defRPr sz="14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bin"/>
                <a:ea typeface="Cabin"/>
                <a:cs typeface="Cabin"/>
                <a:sym typeface="Cabin"/>
              </a:defRPr>
            </a:lvl2pPr>
            <a:lvl3pPr indent="0" lvl="2" marL="914400" marR="0" rtl="0" algn="l">
              <a:spcBef>
                <a:spcPts val="0"/>
              </a:spcBef>
              <a:buNone/>
              <a:defRPr b="0" i="0" sz="1800" u="none" cap="none" strike="noStrike">
                <a:solidFill>
                  <a:schemeClr val="dk1"/>
                </a:solidFill>
                <a:latin typeface="Cabin"/>
                <a:ea typeface="Cabin"/>
                <a:cs typeface="Cabin"/>
                <a:sym typeface="Cabin"/>
              </a:defRPr>
            </a:lvl3pPr>
            <a:lvl4pPr indent="0" lvl="3" marL="1371600" marR="0" rtl="0" algn="l">
              <a:spcBef>
                <a:spcPts val="0"/>
              </a:spcBef>
              <a:buNone/>
              <a:defRPr b="0" i="0" sz="1800" u="none" cap="none" strike="noStrike">
                <a:solidFill>
                  <a:schemeClr val="dk1"/>
                </a:solidFill>
                <a:latin typeface="Cabin"/>
                <a:ea typeface="Cabin"/>
                <a:cs typeface="Cabin"/>
                <a:sym typeface="Cabin"/>
              </a:defRPr>
            </a:lvl4pPr>
            <a:lvl5pPr indent="0" lvl="4" marL="1828800" marR="0" rtl="0" algn="l">
              <a:spcBef>
                <a:spcPts val="0"/>
              </a:spcBef>
              <a:buNone/>
              <a:defRPr b="0" i="0" sz="1800" u="none" cap="none" strike="noStrike">
                <a:solidFill>
                  <a:schemeClr val="dk1"/>
                </a:solidFill>
                <a:latin typeface="Cabin"/>
                <a:ea typeface="Cabin"/>
                <a:cs typeface="Cabin"/>
                <a:sym typeface="Cabin"/>
              </a:defRPr>
            </a:lvl5pPr>
            <a:lvl6pPr indent="0" lvl="5" marL="2286000" marR="0" rtl="0" algn="l">
              <a:spcBef>
                <a:spcPts val="0"/>
              </a:spcBef>
              <a:buNone/>
              <a:defRPr b="0" i="0" sz="1800" u="none" cap="none" strike="noStrike">
                <a:solidFill>
                  <a:schemeClr val="dk1"/>
                </a:solidFill>
                <a:latin typeface="Cabin"/>
                <a:ea typeface="Cabin"/>
                <a:cs typeface="Cabin"/>
                <a:sym typeface="Cabin"/>
              </a:defRPr>
            </a:lvl6pPr>
            <a:lvl7pPr indent="0" lvl="6" marL="2743200" marR="0" rtl="0" algn="l">
              <a:spcBef>
                <a:spcPts val="0"/>
              </a:spcBef>
              <a:buNone/>
              <a:defRPr b="0" i="0" sz="1800" u="none" cap="none" strike="noStrike">
                <a:solidFill>
                  <a:schemeClr val="dk1"/>
                </a:solidFill>
                <a:latin typeface="Cabin"/>
                <a:ea typeface="Cabin"/>
                <a:cs typeface="Cabin"/>
                <a:sym typeface="Cabin"/>
              </a:defRPr>
            </a:lvl7pPr>
            <a:lvl8pPr indent="0" lvl="7" marL="3200400" marR="0" rtl="0" algn="l">
              <a:spcBef>
                <a:spcPts val="0"/>
              </a:spcBef>
              <a:buNone/>
              <a:defRPr b="0" i="0" sz="1800" u="none" cap="none" strike="noStrike">
                <a:solidFill>
                  <a:schemeClr val="dk1"/>
                </a:solidFill>
                <a:latin typeface="Cabin"/>
                <a:ea typeface="Cabin"/>
                <a:cs typeface="Cabin"/>
                <a:sym typeface="Cabin"/>
              </a:defRPr>
            </a:lvl8pPr>
            <a:lvl9pPr indent="0" lvl="8" marL="3657600" marR="0" rtl="0" algn="l">
              <a:spcBef>
                <a:spcPts val="0"/>
              </a:spcBef>
              <a:buNone/>
              <a:defRPr b="0" i="0" sz="1800" u="none" cap="none" strike="noStrike">
                <a:solidFill>
                  <a:schemeClr val="dk1"/>
                </a:solidFill>
                <a:latin typeface="Cabin"/>
                <a:ea typeface="Cabin"/>
                <a:cs typeface="Cabin"/>
                <a:sym typeface="Cabin"/>
              </a:defRPr>
            </a:lvl9pPr>
          </a:lstStyle>
          <a:p/>
        </p:txBody>
      </p:sp>
      <p:sp>
        <p:nvSpPr>
          <p:cNvPr id="98" name="Shape 98"/>
          <p:cNvSpPr txBox="1"/>
          <p:nvPr/>
        </p:nvSpPr>
        <p:spPr>
          <a:xfrm>
            <a:off x="238150" y="4800678"/>
            <a:ext cx="442800" cy="285900"/>
          </a:xfrm>
          <a:prstGeom prst="rect">
            <a:avLst/>
          </a:prstGeom>
          <a:noFill/>
          <a:ln>
            <a:noFill/>
          </a:ln>
        </p:spPr>
        <p:txBody>
          <a:bodyPr anchorCtr="0" anchor="ctr" bIns="45700" lIns="0" rIns="91425" tIns="45700">
            <a:noAutofit/>
          </a:bodyPr>
          <a:lstStyle/>
          <a:p>
            <a:pPr indent="0" lvl="0" marL="0" marR="0" rtl="0" algn="l">
              <a:lnSpc>
                <a:spcPct val="100000"/>
              </a:lnSpc>
              <a:spcBef>
                <a:spcPts val="0"/>
              </a:spcBef>
              <a:spcAft>
                <a:spcPts val="0"/>
              </a:spcAft>
              <a:buClr>
                <a:srgbClr val="747474"/>
              </a:buClr>
              <a:buSzPct val="25000"/>
              <a:buFont typeface="Arial"/>
              <a:buNone/>
            </a:pPr>
            <a:fld id="{00000000-1234-1234-1234-123412341234}" type="slidenum">
              <a:rPr b="0" i="0" lang="en" sz="1400" u="none" cap="none" strike="noStrike">
                <a:solidFill>
                  <a:srgbClr val="747474"/>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 name="Shape 58"/>
        <p:cNvGrpSpPr/>
        <p:nvPr/>
      </p:nvGrpSpPr>
      <p:grpSpPr>
        <a:xfrm>
          <a:off x="0" y="0"/>
          <a:ext cx="0" cy="0"/>
          <a:chOff x="0" y="0"/>
          <a:chExt cx="0" cy="0"/>
        </a:xfrm>
      </p:grpSpPr>
      <p:sp>
        <p:nvSpPr>
          <p:cNvPr id="59" name="Shape 59"/>
          <p:cNvSpPr txBox="1"/>
          <p:nvPr>
            <p:ph type="title"/>
          </p:nvPr>
        </p:nvSpPr>
        <p:spPr>
          <a:xfrm>
            <a:off x="457200" y="114300"/>
            <a:ext cx="8229600" cy="6858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3200" u="none" cap="none" strike="noStrike">
                <a:solidFill>
                  <a:schemeClr val="dk2"/>
                </a:solidFill>
                <a:latin typeface="Domine"/>
                <a:ea typeface="Domine"/>
                <a:cs typeface="Domine"/>
                <a:sym typeface="Domine"/>
              </a:defRPr>
            </a:lvl1pPr>
            <a:lvl2pPr indent="0" lvl="1" marL="0" marR="0" rtl="0" algn="l">
              <a:spcBef>
                <a:spcPts val="0"/>
              </a:spcBef>
              <a:spcAft>
                <a:spcPts val="0"/>
              </a:spcAft>
              <a:buNone/>
              <a:defRPr b="0" i="0" sz="3200" u="none" cap="none" strike="noStrike">
                <a:solidFill>
                  <a:schemeClr val="dk2"/>
                </a:solidFill>
                <a:latin typeface="Domine"/>
                <a:ea typeface="Domine"/>
                <a:cs typeface="Domine"/>
                <a:sym typeface="Domine"/>
              </a:defRPr>
            </a:lvl2pPr>
            <a:lvl3pPr indent="0" lvl="2" marL="0" marR="0" rtl="0" algn="l">
              <a:spcBef>
                <a:spcPts val="0"/>
              </a:spcBef>
              <a:spcAft>
                <a:spcPts val="0"/>
              </a:spcAft>
              <a:buNone/>
              <a:defRPr b="0" i="0" sz="3200" u="none" cap="none" strike="noStrike">
                <a:solidFill>
                  <a:schemeClr val="dk2"/>
                </a:solidFill>
                <a:latin typeface="Domine"/>
                <a:ea typeface="Domine"/>
                <a:cs typeface="Domine"/>
                <a:sym typeface="Domine"/>
              </a:defRPr>
            </a:lvl3pPr>
            <a:lvl4pPr indent="0" lvl="3" marL="0" marR="0" rtl="0" algn="l">
              <a:spcBef>
                <a:spcPts val="0"/>
              </a:spcBef>
              <a:spcAft>
                <a:spcPts val="0"/>
              </a:spcAft>
              <a:buNone/>
              <a:defRPr b="0" i="0" sz="3200" u="none" cap="none" strike="noStrike">
                <a:solidFill>
                  <a:schemeClr val="dk2"/>
                </a:solidFill>
                <a:latin typeface="Domine"/>
                <a:ea typeface="Domine"/>
                <a:cs typeface="Domine"/>
                <a:sym typeface="Domine"/>
              </a:defRPr>
            </a:lvl4pPr>
            <a:lvl5pPr indent="0" lvl="4" marL="0" marR="0" rtl="0" algn="l">
              <a:spcBef>
                <a:spcPts val="0"/>
              </a:spcBef>
              <a:spcAft>
                <a:spcPts val="0"/>
              </a:spcAft>
              <a:buNone/>
              <a:defRPr b="0" i="0" sz="3200" u="none" cap="none" strike="noStrike">
                <a:solidFill>
                  <a:schemeClr val="dk2"/>
                </a:solidFill>
                <a:latin typeface="Domine"/>
                <a:ea typeface="Domine"/>
                <a:cs typeface="Domine"/>
                <a:sym typeface="Domine"/>
              </a:defRPr>
            </a:lvl5pPr>
            <a:lvl6pPr indent="0" lvl="5" marL="457200" marR="0" rtl="0" algn="l">
              <a:spcBef>
                <a:spcPts val="0"/>
              </a:spcBef>
              <a:spcAft>
                <a:spcPts val="0"/>
              </a:spcAft>
              <a:buNone/>
              <a:defRPr b="0" i="0" sz="3200" u="none" cap="none" strike="noStrike">
                <a:solidFill>
                  <a:schemeClr val="dk2"/>
                </a:solidFill>
                <a:latin typeface="Domine"/>
                <a:ea typeface="Domine"/>
                <a:cs typeface="Domine"/>
                <a:sym typeface="Domine"/>
              </a:defRPr>
            </a:lvl6pPr>
            <a:lvl7pPr indent="0" lvl="6" marL="914400" marR="0" rtl="0" algn="l">
              <a:spcBef>
                <a:spcPts val="0"/>
              </a:spcBef>
              <a:spcAft>
                <a:spcPts val="0"/>
              </a:spcAft>
              <a:buNone/>
              <a:defRPr b="0" i="0" sz="3200" u="none" cap="none" strike="noStrike">
                <a:solidFill>
                  <a:schemeClr val="dk2"/>
                </a:solidFill>
                <a:latin typeface="Domine"/>
                <a:ea typeface="Domine"/>
                <a:cs typeface="Domine"/>
                <a:sym typeface="Domine"/>
              </a:defRPr>
            </a:lvl7pPr>
            <a:lvl8pPr indent="0" lvl="7" marL="1371600" marR="0" rtl="0" algn="l">
              <a:spcBef>
                <a:spcPts val="0"/>
              </a:spcBef>
              <a:spcAft>
                <a:spcPts val="0"/>
              </a:spcAft>
              <a:buNone/>
              <a:defRPr b="0" i="0" sz="3200" u="none" cap="none" strike="noStrike">
                <a:solidFill>
                  <a:schemeClr val="dk2"/>
                </a:solidFill>
                <a:latin typeface="Domine"/>
                <a:ea typeface="Domine"/>
                <a:cs typeface="Domine"/>
                <a:sym typeface="Domine"/>
              </a:defRPr>
            </a:lvl8pPr>
            <a:lvl9pPr indent="0" lvl="8" marL="1828800" marR="0" rtl="0" algn="l">
              <a:spcBef>
                <a:spcPts val="0"/>
              </a:spcBef>
              <a:spcAft>
                <a:spcPts val="0"/>
              </a:spcAft>
              <a:buNone/>
              <a:defRPr b="0" i="0" sz="3200" u="none" cap="none" strike="noStrike">
                <a:solidFill>
                  <a:schemeClr val="dk2"/>
                </a:solidFill>
                <a:latin typeface="Domine"/>
                <a:ea typeface="Domine"/>
                <a:cs typeface="Domine"/>
                <a:sym typeface="Domine"/>
              </a:defRPr>
            </a:lvl9pPr>
          </a:lstStyle>
          <a:p/>
        </p:txBody>
      </p:sp>
      <p:sp>
        <p:nvSpPr>
          <p:cNvPr id="60" name="Shape 60"/>
          <p:cNvSpPr txBox="1"/>
          <p:nvPr>
            <p:ph idx="1" type="body"/>
          </p:nvPr>
        </p:nvSpPr>
        <p:spPr>
          <a:xfrm>
            <a:off x="457200" y="914400"/>
            <a:ext cx="8229600" cy="3682500"/>
          </a:xfrm>
          <a:prstGeom prst="rect">
            <a:avLst/>
          </a:prstGeom>
          <a:noFill/>
          <a:ln>
            <a:noFill/>
          </a:ln>
        </p:spPr>
        <p:txBody>
          <a:bodyPr anchorCtr="0" anchor="t" bIns="91425" lIns="91425" rIns="91425" tIns="91425"/>
          <a:lstStyle>
            <a:lvl1pPr indent="-147574" lvl="0" marL="273050" marR="0" rtl="0" algn="l">
              <a:spcBef>
                <a:spcPts val="600"/>
              </a:spcBef>
              <a:spcAft>
                <a:spcPts val="0"/>
              </a:spcAft>
              <a:buClr>
                <a:schemeClr val="accent1"/>
              </a:buClr>
              <a:buSzPct val="76000"/>
              <a:buFont typeface="Noto Sans Symbols"/>
              <a:buChar char="●"/>
              <a:defRPr b="0" i="0" sz="2600" u="none" cap="none" strike="noStrike">
                <a:solidFill>
                  <a:schemeClr val="dk1"/>
                </a:solidFill>
                <a:latin typeface="Arial"/>
                <a:ea typeface="Arial"/>
                <a:cs typeface="Arial"/>
                <a:sym typeface="Arial"/>
              </a:defRPr>
            </a:lvl1pPr>
            <a:lvl2pPr indent="-169989" lvl="1" marL="547687" marR="0" rtl="0" algn="l">
              <a:spcBef>
                <a:spcPts val="500"/>
              </a:spcBef>
              <a:spcAft>
                <a:spcPts val="0"/>
              </a:spcAft>
              <a:buClr>
                <a:schemeClr val="accent2"/>
              </a:buClr>
              <a:buSzPct val="76000"/>
              <a:buFont typeface="Noto Sans Symbols"/>
              <a:buChar char="●"/>
              <a:defRPr b="0" i="0" sz="2300" u="none" cap="none" strike="noStrike">
                <a:solidFill>
                  <a:schemeClr val="dk2"/>
                </a:solidFill>
                <a:latin typeface="Arial"/>
                <a:ea typeface="Arial"/>
                <a:cs typeface="Arial"/>
                <a:sym typeface="Arial"/>
              </a:defRPr>
            </a:lvl2pPr>
            <a:lvl3pPr indent="-141605" lvl="2" marL="822325" marR="0" rtl="0" algn="l">
              <a:spcBef>
                <a:spcPts val="500"/>
              </a:spcBef>
              <a:spcAft>
                <a:spcPts val="0"/>
              </a:spcAft>
              <a:buClr>
                <a:srgbClr val="BCBCBC"/>
              </a:buClr>
              <a:buSzPct val="76000"/>
              <a:buFont typeface="Noto Sans Symbols"/>
              <a:buChar char="●"/>
              <a:defRPr b="0" i="0" sz="2000" u="none" cap="none" strike="noStrike">
                <a:solidFill>
                  <a:schemeClr val="dk1"/>
                </a:solidFill>
                <a:latin typeface="Arial"/>
                <a:ea typeface="Arial"/>
                <a:cs typeface="Arial"/>
                <a:sym typeface="Arial"/>
              </a:defRPr>
            </a:lvl3pPr>
            <a:lvl4pPr indent="-153352" lvl="3" marL="1096962" marR="0" rtl="0" algn="l">
              <a:spcBef>
                <a:spcPts val="400"/>
              </a:spcBef>
              <a:spcAft>
                <a:spcPts val="0"/>
              </a:spcAft>
              <a:buClr>
                <a:srgbClr val="8BA2B4"/>
              </a:buClr>
              <a:buSzPct val="70000"/>
              <a:buFont typeface="Noto Sans Symbols"/>
              <a:buChar char="◻"/>
              <a:defRPr b="0" i="0" sz="1800" u="none" cap="none" strike="noStrike">
                <a:solidFill>
                  <a:schemeClr val="dk1"/>
                </a:solidFill>
                <a:latin typeface="Arial"/>
                <a:ea typeface="Arial"/>
                <a:cs typeface="Arial"/>
                <a:sym typeface="Arial"/>
              </a:defRPr>
            </a:lvl4pPr>
            <a:lvl5pPr indent="-157480" lvl="4" marL="1371600" marR="0" rtl="0" algn="l">
              <a:spcBef>
                <a:spcPts val="300"/>
              </a:spcBef>
              <a:spcAft>
                <a:spcPts val="0"/>
              </a:spcAft>
              <a:buClr>
                <a:schemeClr val="accent2"/>
              </a:buClr>
              <a:buSzPct val="70000"/>
              <a:buFont typeface="Noto Sans Symbols"/>
              <a:buChar char="◻"/>
              <a:defRPr b="0" i="0" sz="1600" u="none" cap="none" strike="noStrike">
                <a:solidFill>
                  <a:schemeClr val="dk1"/>
                </a:solidFill>
                <a:latin typeface="Arial"/>
                <a:ea typeface="Arial"/>
                <a:cs typeface="Arial"/>
                <a:sym typeface="Arial"/>
              </a:defRPr>
            </a:lvl5pPr>
            <a:lvl6pPr indent="-109220" lvl="5" marL="1645920" marR="0" rtl="0" algn="l">
              <a:spcBef>
                <a:spcPts val="300"/>
              </a:spcBef>
              <a:buClr>
                <a:srgbClr val="8BA1B3"/>
              </a:buClr>
              <a:buSzPct val="75000"/>
              <a:buFont typeface="Noto Sans Symbols"/>
              <a:buChar char="●"/>
              <a:defRPr b="0" i="0" sz="1600" u="none" cap="none" strike="noStrike">
                <a:solidFill>
                  <a:schemeClr val="dk1"/>
                </a:solidFill>
                <a:latin typeface="Cabin"/>
                <a:ea typeface="Cabin"/>
                <a:cs typeface="Cabin"/>
                <a:sym typeface="Cabin"/>
              </a:defRPr>
            </a:lvl6pPr>
            <a:lvl7pPr indent="-123825" lvl="6" marL="1828800" marR="0" rtl="0" algn="l">
              <a:spcBef>
                <a:spcPts val="300"/>
              </a:spcBef>
              <a:buClr>
                <a:srgbClr val="646C8F"/>
              </a:buClr>
              <a:buSzPct val="75000"/>
              <a:buFont typeface="Noto Sans Symbols"/>
              <a:buChar char="●"/>
              <a:defRPr b="0" i="0" sz="1400" u="none" cap="none" strike="noStrike">
                <a:solidFill>
                  <a:schemeClr val="dk1"/>
                </a:solidFill>
                <a:latin typeface="Cabin"/>
                <a:ea typeface="Cabin"/>
                <a:cs typeface="Cabin"/>
                <a:sym typeface="Cabin"/>
              </a:defRPr>
            </a:lvl7pPr>
            <a:lvl8pPr indent="-116204" lvl="7" marL="2011679" marR="0" rtl="0" algn="l">
              <a:spcBef>
                <a:spcPts val="300"/>
              </a:spcBef>
              <a:buClr>
                <a:srgbClr val="BABABA"/>
              </a:buClr>
              <a:buSzPct val="75000"/>
              <a:buFont typeface="Noto Sans Symbols"/>
              <a:buChar char="●"/>
              <a:defRPr b="0" i="0" sz="1400" u="none" cap="none" strike="noStrike">
                <a:solidFill>
                  <a:schemeClr val="dk1"/>
                </a:solidFill>
                <a:latin typeface="Cabin"/>
                <a:ea typeface="Cabin"/>
                <a:cs typeface="Cabin"/>
                <a:sym typeface="Cabin"/>
              </a:defRPr>
            </a:lvl8pPr>
            <a:lvl9pPr indent="-130810" lvl="8" marL="2194560" marR="0" rtl="0" algn="l">
              <a:spcBef>
                <a:spcPts val="300"/>
              </a:spcBef>
              <a:buClr>
                <a:srgbClr val="9FB8CD"/>
              </a:buClr>
              <a:buSzPct val="75000"/>
              <a:buFont typeface="Noto Sans Symbols"/>
              <a:buChar char="●"/>
              <a:defRPr b="0" i="0" sz="1200" u="none" cap="none" strike="noStrike">
                <a:solidFill>
                  <a:schemeClr val="dk1"/>
                </a:solidFill>
                <a:latin typeface="Cabin"/>
                <a:ea typeface="Cabin"/>
                <a:cs typeface="Cabin"/>
                <a:sym typeface="Cabin"/>
              </a:defRPr>
            </a:lvl9pPr>
          </a:lstStyle>
          <a:p/>
        </p:txBody>
      </p:sp>
      <p:sp>
        <p:nvSpPr>
          <p:cNvPr id="61" name="Shape 61"/>
          <p:cNvSpPr txBox="1"/>
          <p:nvPr>
            <p:ph idx="10" type="dt"/>
          </p:nvPr>
        </p:nvSpPr>
        <p:spPr>
          <a:xfrm>
            <a:off x="6400800" y="4767262"/>
            <a:ext cx="2289300" cy="273900"/>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bin"/>
                <a:ea typeface="Cabin"/>
                <a:cs typeface="Cabin"/>
                <a:sym typeface="Cabin"/>
              </a:defRPr>
            </a:lvl2pPr>
            <a:lvl3pPr indent="0" lvl="2" marL="914400" marR="0" rtl="0" algn="l">
              <a:spcBef>
                <a:spcPts val="0"/>
              </a:spcBef>
              <a:buNone/>
              <a:defRPr b="0" i="0" sz="1800" u="none" cap="none" strike="noStrike">
                <a:solidFill>
                  <a:schemeClr val="dk1"/>
                </a:solidFill>
                <a:latin typeface="Cabin"/>
                <a:ea typeface="Cabin"/>
                <a:cs typeface="Cabin"/>
                <a:sym typeface="Cabin"/>
              </a:defRPr>
            </a:lvl3pPr>
            <a:lvl4pPr indent="0" lvl="3" marL="1371600" marR="0" rtl="0" algn="l">
              <a:spcBef>
                <a:spcPts val="0"/>
              </a:spcBef>
              <a:buNone/>
              <a:defRPr b="0" i="0" sz="1800" u="none" cap="none" strike="noStrike">
                <a:solidFill>
                  <a:schemeClr val="dk1"/>
                </a:solidFill>
                <a:latin typeface="Cabin"/>
                <a:ea typeface="Cabin"/>
                <a:cs typeface="Cabin"/>
                <a:sym typeface="Cabin"/>
              </a:defRPr>
            </a:lvl4pPr>
            <a:lvl5pPr indent="0" lvl="4" marL="1828800" marR="0" rtl="0" algn="l">
              <a:spcBef>
                <a:spcPts val="0"/>
              </a:spcBef>
              <a:buNone/>
              <a:defRPr b="0" i="0" sz="1800" u="none" cap="none" strike="noStrike">
                <a:solidFill>
                  <a:schemeClr val="dk1"/>
                </a:solidFill>
                <a:latin typeface="Cabin"/>
                <a:ea typeface="Cabin"/>
                <a:cs typeface="Cabin"/>
                <a:sym typeface="Cabin"/>
              </a:defRPr>
            </a:lvl5pPr>
            <a:lvl6pPr indent="0" lvl="5" marL="2286000" marR="0" rtl="0" algn="l">
              <a:spcBef>
                <a:spcPts val="0"/>
              </a:spcBef>
              <a:buNone/>
              <a:defRPr b="0" i="0" sz="1800" u="none" cap="none" strike="noStrike">
                <a:solidFill>
                  <a:schemeClr val="dk1"/>
                </a:solidFill>
                <a:latin typeface="Cabin"/>
                <a:ea typeface="Cabin"/>
                <a:cs typeface="Cabin"/>
                <a:sym typeface="Cabin"/>
              </a:defRPr>
            </a:lvl6pPr>
            <a:lvl7pPr indent="0" lvl="6" marL="2743200" marR="0" rtl="0" algn="l">
              <a:spcBef>
                <a:spcPts val="0"/>
              </a:spcBef>
              <a:buNone/>
              <a:defRPr b="0" i="0" sz="1800" u="none" cap="none" strike="noStrike">
                <a:solidFill>
                  <a:schemeClr val="dk1"/>
                </a:solidFill>
                <a:latin typeface="Cabin"/>
                <a:ea typeface="Cabin"/>
                <a:cs typeface="Cabin"/>
                <a:sym typeface="Cabin"/>
              </a:defRPr>
            </a:lvl7pPr>
            <a:lvl8pPr indent="0" lvl="7" marL="3200400" marR="0" rtl="0" algn="l">
              <a:spcBef>
                <a:spcPts val="0"/>
              </a:spcBef>
              <a:buNone/>
              <a:defRPr b="0" i="0" sz="1800" u="none" cap="none" strike="noStrike">
                <a:solidFill>
                  <a:schemeClr val="dk1"/>
                </a:solidFill>
                <a:latin typeface="Cabin"/>
                <a:ea typeface="Cabin"/>
                <a:cs typeface="Cabin"/>
                <a:sym typeface="Cabin"/>
              </a:defRPr>
            </a:lvl8pPr>
            <a:lvl9pPr indent="0" lvl="8" marL="3657600" marR="0" rtl="0" algn="l">
              <a:spcBef>
                <a:spcPts val="0"/>
              </a:spcBef>
              <a:buNone/>
              <a:defRPr b="0" i="0" sz="1800" u="none" cap="none" strike="noStrike">
                <a:solidFill>
                  <a:schemeClr val="dk1"/>
                </a:solidFill>
                <a:latin typeface="Cabin"/>
                <a:ea typeface="Cabin"/>
                <a:cs typeface="Cabin"/>
                <a:sym typeface="Cabin"/>
              </a:defRPr>
            </a:lvl9pPr>
          </a:lstStyle>
          <a:p/>
        </p:txBody>
      </p:sp>
      <p:sp>
        <p:nvSpPr>
          <p:cNvPr id="62" name="Shape 62"/>
          <p:cNvSpPr txBox="1"/>
          <p:nvPr>
            <p:ph idx="11" type="ftr"/>
          </p:nvPr>
        </p:nvSpPr>
        <p:spPr>
          <a:xfrm>
            <a:off x="2898775" y="4767262"/>
            <a:ext cx="3505200" cy="273900"/>
          </a:xfrm>
          <a:prstGeom prst="rect">
            <a:avLst/>
          </a:prstGeom>
          <a:noFill/>
          <a:ln>
            <a:noFill/>
          </a:ln>
        </p:spPr>
        <p:txBody>
          <a:bodyPr anchorCtr="0" anchor="t" bIns="91425" lIns="91425" rIns="91425" tIns="91425"/>
          <a:lstStyle>
            <a:lvl1pPr indent="0" lvl="0" marL="0" marR="0" rtl="0" algn="r">
              <a:spcBef>
                <a:spcPts val="0"/>
              </a:spcBef>
              <a:buNone/>
              <a:defRPr b="0" i="0" sz="1400" u="none" cap="none" strike="noStrike">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bin"/>
                <a:ea typeface="Cabin"/>
                <a:cs typeface="Cabin"/>
                <a:sym typeface="Cabin"/>
              </a:defRPr>
            </a:lvl2pPr>
            <a:lvl3pPr indent="0" lvl="2" marL="914400" marR="0" rtl="0" algn="l">
              <a:spcBef>
                <a:spcPts val="0"/>
              </a:spcBef>
              <a:buNone/>
              <a:defRPr b="0" i="0" sz="1800" u="none" cap="none" strike="noStrike">
                <a:solidFill>
                  <a:schemeClr val="dk1"/>
                </a:solidFill>
                <a:latin typeface="Cabin"/>
                <a:ea typeface="Cabin"/>
                <a:cs typeface="Cabin"/>
                <a:sym typeface="Cabin"/>
              </a:defRPr>
            </a:lvl3pPr>
            <a:lvl4pPr indent="0" lvl="3" marL="1371600" marR="0" rtl="0" algn="l">
              <a:spcBef>
                <a:spcPts val="0"/>
              </a:spcBef>
              <a:buNone/>
              <a:defRPr b="0" i="0" sz="1800" u="none" cap="none" strike="noStrike">
                <a:solidFill>
                  <a:schemeClr val="dk1"/>
                </a:solidFill>
                <a:latin typeface="Cabin"/>
                <a:ea typeface="Cabin"/>
                <a:cs typeface="Cabin"/>
                <a:sym typeface="Cabin"/>
              </a:defRPr>
            </a:lvl4pPr>
            <a:lvl5pPr indent="0" lvl="4" marL="1828800" marR="0" rtl="0" algn="l">
              <a:spcBef>
                <a:spcPts val="0"/>
              </a:spcBef>
              <a:buNone/>
              <a:defRPr b="0" i="0" sz="1800" u="none" cap="none" strike="noStrike">
                <a:solidFill>
                  <a:schemeClr val="dk1"/>
                </a:solidFill>
                <a:latin typeface="Cabin"/>
                <a:ea typeface="Cabin"/>
                <a:cs typeface="Cabin"/>
                <a:sym typeface="Cabin"/>
              </a:defRPr>
            </a:lvl5pPr>
            <a:lvl6pPr indent="0" lvl="5" marL="2286000" marR="0" rtl="0" algn="l">
              <a:spcBef>
                <a:spcPts val="0"/>
              </a:spcBef>
              <a:buNone/>
              <a:defRPr b="0" i="0" sz="1800" u="none" cap="none" strike="noStrike">
                <a:solidFill>
                  <a:schemeClr val="dk1"/>
                </a:solidFill>
                <a:latin typeface="Cabin"/>
                <a:ea typeface="Cabin"/>
                <a:cs typeface="Cabin"/>
                <a:sym typeface="Cabin"/>
              </a:defRPr>
            </a:lvl6pPr>
            <a:lvl7pPr indent="0" lvl="6" marL="2743200" marR="0" rtl="0" algn="l">
              <a:spcBef>
                <a:spcPts val="0"/>
              </a:spcBef>
              <a:buNone/>
              <a:defRPr b="0" i="0" sz="1800" u="none" cap="none" strike="noStrike">
                <a:solidFill>
                  <a:schemeClr val="dk1"/>
                </a:solidFill>
                <a:latin typeface="Cabin"/>
                <a:ea typeface="Cabin"/>
                <a:cs typeface="Cabin"/>
                <a:sym typeface="Cabin"/>
              </a:defRPr>
            </a:lvl7pPr>
            <a:lvl8pPr indent="0" lvl="7" marL="3200400" marR="0" rtl="0" algn="l">
              <a:spcBef>
                <a:spcPts val="0"/>
              </a:spcBef>
              <a:buNone/>
              <a:defRPr b="0" i="0" sz="1800" u="none" cap="none" strike="noStrike">
                <a:solidFill>
                  <a:schemeClr val="dk1"/>
                </a:solidFill>
                <a:latin typeface="Cabin"/>
                <a:ea typeface="Cabin"/>
                <a:cs typeface="Cabin"/>
                <a:sym typeface="Cabin"/>
              </a:defRPr>
            </a:lvl8pPr>
            <a:lvl9pPr indent="0" lvl="8" marL="3657600" marR="0" rtl="0" algn="l">
              <a:spcBef>
                <a:spcPts val="0"/>
              </a:spcBef>
              <a:buNone/>
              <a:defRPr b="0" i="0" sz="1800" u="none" cap="none" strike="noStrike">
                <a:solidFill>
                  <a:schemeClr val="dk1"/>
                </a:solidFill>
                <a:latin typeface="Cabin"/>
                <a:ea typeface="Cabin"/>
                <a:cs typeface="Cabin"/>
                <a:sym typeface="Cabin"/>
              </a:defRPr>
            </a:lvl9pPr>
          </a:lstStyle>
          <a:p/>
        </p:txBody>
      </p:sp>
      <p:sp>
        <p:nvSpPr>
          <p:cNvPr id="63" name="Shape 63"/>
          <p:cNvSpPr txBox="1"/>
          <p:nvPr>
            <p:ph idx="12" type="sldNum"/>
          </p:nvPr>
        </p:nvSpPr>
        <p:spPr>
          <a:xfrm>
            <a:off x="612775" y="4767262"/>
            <a:ext cx="19812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i="0" lang="en" sz="1400" u="none" cap="none" strike="noStrike">
                <a:solidFill>
                  <a:schemeClr val="dk2"/>
                </a:solidFill>
                <a:latin typeface="Arial"/>
                <a:ea typeface="Arial"/>
                <a:cs typeface="Arial"/>
                <a:sym typeface="Arial"/>
              </a:rPr>
              <a:t>‹#›</a:t>
            </a:fld>
          </a:p>
        </p:txBody>
      </p:sp>
      <p:cxnSp>
        <p:nvCxnSpPr>
          <p:cNvPr id="64" name="Shape 64"/>
          <p:cNvCxnSpPr/>
          <p:nvPr/>
        </p:nvCxnSpPr>
        <p:spPr>
          <a:xfrm>
            <a:off x="457200" y="4764881"/>
            <a:ext cx="8229600" cy="0"/>
          </a:xfrm>
          <a:prstGeom prst="straightConnector1">
            <a:avLst/>
          </a:prstGeom>
          <a:noFill/>
          <a:ln cap="flat" cmpd="sng" w="9525">
            <a:solidFill>
              <a:schemeClr val="accent2"/>
            </a:solidFill>
            <a:prstDash val="dash"/>
            <a:round/>
            <a:headEnd len="med" w="med" type="none"/>
            <a:tailEnd len="med" w="med" type="none"/>
          </a:ln>
        </p:spPr>
      </p:cxnSp>
      <p:sp>
        <p:nvSpPr>
          <p:cNvPr id="65" name="Shape 65"/>
          <p:cNvSpPr/>
          <p:nvPr/>
        </p:nvSpPr>
        <p:spPr>
          <a:xfrm rot="5400000">
            <a:off x="442975" y="4835512"/>
            <a:ext cx="142800" cy="120600"/>
          </a:xfrm>
          <a:prstGeom prst="triangle">
            <a:avLst>
              <a:gd fmla="val 50000" name="adj"/>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Arial"/>
              <a:ea typeface="Arial"/>
              <a:cs typeface="Arial"/>
              <a:sym typeface="Arial"/>
            </a:endParaRPr>
          </a:p>
        </p:txBody>
      </p:sp>
      <p:sp>
        <p:nvSpPr>
          <p:cNvPr id="66" name="Shape 66"/>
          <p:cNvSpPr/>
          <p:nvPr/>
        </p:nvSpPr>
        <p:spPr>
          <a:xfrm>
            <a:off x="0" y="0"/>
            <a:ext cx="9144000" cy="800100"/>
          </a:xfrm>
          <a:prstGeom prst="rect">
            <a:avLst/>
          </a:prstGeom>
          <a:solidFill>
            <a:srgbClr val="6E6E6E"/>
          </a:solidFill>
          <a:ln>
            <a:noFill/>
          </a:ln>
        </p:spPr>
        <p:txBody>
          <a:bodyPr anchorCtr="0" anchor="ctr" bIns="45700" lIns="91425" rIns="91425" tIns="45700">
            <a:noAutofit/>
          </a:bodyPr>
          <a:lstStyle/>
          <a:p>
            <a:pPr indent="0" lvl="0" marL="0" marR="0" rtl="0" algn="ctr">
              <a:spcBef>
                <a:spcPts val="0"/>
              </a:spcBef>
              <a:buNone/>
            </a:pPr>
            <a:r>
              <a:t/>
            </a:r>
            <a:endParaRPr b="0" i="0" sz="2800" u="none" cap="none" strike="noStrike">
              <a:solidFill>
                <a:schemeClr val="dk1"/>
              </a:solidFill>
              <a:latin typeface="Cambria"/>
              <a:ea typeface="Cambria"/>
              <a:cs typeface="Cambria"/>
              <a:sym typeface="Cambria"/>
            </a:endParaRPr>
          </a:p>
        </p:txBody>
      </p:sp>
      <p:sp>
        <p:nvSpPr>
          <p:cNvPr id="67" name="Shape 67"/>
          <p:cNvSpPr/>
          <p:nvPr/>
        </p:nvSpPr>
        <p:spPr>
          <a:xfrm>
            <a:off x="0" y="0"/>
            <a:ext cx="9144000" cy="114300"/>
          </a:xfrm>
          <a:prstGeom prst="rect">
            <a:avLst/>
          </a:prstGeom>
          <a:solidFill>
            <a:srgbClr val="161616"/>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rgbClr val="F0BA20"/>
              </a:solidFill>
              <a:latin typeface="Arial"/>
              <a:ea typeface="Arial"/>
              <a:cs typeface="Arial"/>
              <a:sym typeface="Arial"/>
            </a:endParaRPr>
          </a:p>
        </p:txBody>
      </p:sp>
      <p:sp>
        <p:nvSpPr>
          <p:cNvPr id="68" name="Shape 68"/>
          <p:cNvSpPr/>
          <p:nvPr/>
        </p:nvSpPr>
        <p:spPr>
          <a:xfrm>
            <a:off x="0" y="4743371"/>
            <a:ext cx="9144000" cy="400200"/>
          </a:xfrm>
          <a:prstGeom prst="rect">
            <a:avLst/>
          </a:prstGeom>
          <a:solidFill>
            <a:srgbClr val="F2F2F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rgbClr val="F0BA20"/>
              </a:solidFill>
              <a:latin typeface="Arial"/>
              <a:ea typeface="Arial"/>
              <a:cs typeface="Arial"/>
              <a:sym typeface="Arial"/>
            </a:endParaRPr>
          </a:p>
        </p:txBody>
      </p:sp>
      <p:sp>
        <p:nvSpPr>
          <p:cNvPr id="69" name="Shape 69"/>
          <p:cNvSpPr txBox="1"/>
          <p:nvPr/>
        </p:nvSpPr>
        <p:spPr>
          <a:xfrm>
            <a:off x="571500" y="4829096"/>
            <a:ext cx="6438900" cy="2286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n" sz="1400" u="none" cap="none" strike="noStrike">
                <a:solidFill>
                  <a:srgbClr val="747474"/>
                </a:solidFill>
                <a:latin typeface="Arial"/>
                <a:ea typeface="Arial"/>
                <a:cs typeface="Arial"/>
                <a:sym typeface="Arial"/>
              </a:rPr>
              <a:t>Small Business Administration</a:t>
            </a:r>
          </a:p>
        </p:txBody>
      </p:sp>
      <p:pic>
        <p:nvPicPr>
          <p:cNvPr descr="SBA_logo.bmp                                                   000C8D08Macintosh HD                   C4E0376D:" id="70" name="Shape 70"/>
          <p:cNvPicPr preferRelativeResize="0"/>
          <p:nvPr/>
        </p:nvPicPr>
        <p:blipFill rotWithShape="1">
          <a:blip r:embed="rId1">
            <a:alphaModFix/>
          </a:blip>
          <a:srcRect b="9754" l="0" r="0" t="14338"/>
          <a:stretch/>
        </p:blipFill>
        <p:spPr>
          <a:xfrm>
            <a:off x="7536892" y="4750437"/>
            <a:ext cx="1376400" cy="400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jpg"/><Relationship Id="rId4" Type="http://schemas.openxmlformats.org/officeDocument/2006/relationships/image" Target="../media/image4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entrepreneur.com/article/240534" TargetMode="Externa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2.png"/><Relationship Id="rId4" Type="http://schemas.openxmlformats.org/officeDocument/2006/relationships/hyperlink" Target="http://www.wipo.int/export/sites/www/pressroom/en/documents/wipi_2015_infographic.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news.mit.edu/2014/how-to-build-a-biotech-renaissance-mit-in-kendall-square" TargetMode="External"/><Relationship Id="rId4" Type="http://schemas.openxmlformats.org/officeDocument/2006/relationships/hyperlink" Target="http://libraries.ucsd.edu/sdta/companies/idec.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hyperlink" Target="http://fortune.com/2016/03/08/davos-new-industrial-revolu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1.png"/><Relationship Id="rId7"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03.png"/><Relationship Id="rId4" Type="http://schemas.openxmlformats.org/officeDocument/2006/relationships/image" Target="../media/image0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1.png"/><Relationship Id="rId13" Type="http://schemas.openxmlformats.org/officeDocument/2006/relationships/image" Target="../media/image25.png"/><Relationship Id="rId12"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04.png"/><Relationship Id="rId4" Type="http://schemas.openxmlformats.org/officeDocument/2006/relationships/image" Target="../media/image07.png"/><Relationship Id="rId9" Type="http://schemas.openxmlformats.org/officeDocument/2006/relationships/image" Target="../media/image09.png"/><Relationship Id="rId14" Type="http://schemas.openxmlformats.org/officeDocument/2006/relationships/image" Target="../media/image15.png"/><Relationship Id="rId5" Type="http://schemas.openxmlformats.org/officeDocument/2006/relationships/image" Target="../media/image06.png"/><Relationship Id="rId6" Type="http://schemas.openxmlformats.org/officeDocument/2006/relationships/image" Target="../media/image05.png"/><Relationship Id="rId7" Type="http://schemas.openxmlformats.org/officeDocument/2006/relationships/image" Target="../media/image13.png"/><Relationship Id="rId8" Type="http://schemas.openxmlformats.org/officeDocument/2006/relationships/image" Target="../media/image0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sbir.gov/news/testimonials" TargetMode="External"/><Relationship Id="rId4" Type="http://schemas.openxmlformats.org/officeDocument/2006/relationships/image" Target="../media/image14.png"/><Relationship Id="rId9"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ctrTitle"/>
          </p:nvPr>
        </p:nvSpPr>
        <p:spPr>
          <a:xfrm>
            <a:off x="258000" y="730175"/>
            <a:ext cx="8520600" cy="928800"/>
          </a:xfrm>
          <a:prstGeom prst="rect">
            <a:avLst/>
          </a:prstGeom>
        </p:spPr>
        <p:txBody>
          <a:bodyPr anchorCtr="0" anchor="ctr" bIns="91425" lIns="91425" rIns="91425" tIns="91425">
            <a:noAutofit/>
          </a:bodyPr>
          <a:lstStyle/>
          <a:p>
            <a:pPr lvl="0">
              <a:spcBef>
                <a:spcPts val="0"/>
              </a:spcBef>
              <a:buNone/>
            </a:pPr>
            <a:r>
              <a:rPr lang="en"/>
              <a:t>Road Mapping the Future</a:t>
            </a:r>
          </a:p>
        </p:txBody>
      </p:sp>
      <p:sp>
        <p:nvSpPr>
          <p:cNvPr id="104" name="Shape 104"/>
          <p:cNvSpPr txBox="1"/>
          <p:nvPr>
            <p:ph idx="1" type="subTitle"/>
          </p:nvPr>
        </p:nvSpPr>
        <p:spPr>
          <a:xfrm>
            <a:off x="476900" y="3066900"/>
            <a:ext cx="8520600" cy="2076600"/>
          </a:xfrm>
          <a:prstGeom prst="rect">
            <a:avLst/>
          </a:prstGeom>
        </p:spPr>
        <p:txBody>
          <a:bodyPr anchorCtr="0" anchor="ctr" bIns="91425" lIns="91425" rIns="91425" tIns="91425">
            <a:noAutofit/>
          </a:bodyPr>
          <a:lstStyle/>
          <a:p>
            <a:pPr lvl="0">
              <a:spcBef>
                <a:spcPts val="0"/>
              </a:spcBef>
              <a:buNone/>
            </a:pPr>
            <a:r>
              <a:t/>
            </a:r>
            <a:endParaRPr/>
          </a:p>
          <a:p>
            <a:pPr lvl="0">
              <a:spcBef>
                <a:spcPts val="0"/>
              </a:spcBef>
              <a:buNone/>
            </a:pPr>
            <a:r>
              <a:rPr lang="en"/>
              <a:t>State of Innovation Ecosystems</a:t>
            </a:r>
          </a:p>
          <a:p>
            <a:pPr lvl="0">
              <a:spcBef>
                <a:spcPts val="0"/>
              </a:spcBef>
              <a:buNone/>
            </a:pPr>
            <a:r>
              <a:t/>
            </a:r>
            <a:endParaRPr/>
          </a:p>
          <a:p>
            <a:pPr lvl="0">
              <a:spcBef>
                <a:spcPts val="0"/>
              </a:spcBef>
              <a:buNone/>
            </a:pPr>
            <a:r>
              <a:rPr lang="en"/>
              <a:t>G. Nagesh Rao</a:t>
            </a:r>
          </a:p>
          <a:p>
            <a:pPr lvl="0">
              <a:spcBef>
                <a:spcPts val="0"/>
              </a:spcBef>
              <a:buNone/>
            </a:pPr>
            <a:r>
              <a:rPr lang="en"/>
              <a:t>Chief Technologist SBA-OII</a:t>
            </a:r>
          </a:p>
          <a:p>
            <a:pPr lvl="0">
              <a:spcBef>
                <a:spcPts val="0"/>
              </a:spcBef>
              <a:buNone/>
            </a:pPr>
            <a:r>
              <a:rPr lang="en"/>
              <a:t>2016 USA Eisenhower Fellow</a:t>
            </a:r>
          </a:p>
        </p:txBody>
      </p:sp>
      <p:pic>
        <p:nvPicPr>
          <p:cNvPr id="105" name="Shape 105"/>
          <p:cNvPicPr preferRelativeResize="0"/>
          <p:nvPr/>
        </p:nvPicPr>
        <p:blipFill>
          <a:blip r:embed="rId3">
            <a:alphaModFix amt="45000"/>
          </a:blip>
          <a:stretch>
            <a:fillRect/>
          </a:stretch>
        </p:blipFill>
        <p:spPr>
          <a:xfrm>
            <a:off x="0" y="-2"/>
            <a:ext cx="9144000" cy="5143499"/>
          </a:xfrm>
          <a:prstGeom prst="rect">
            <a:avLst/>
          </a:prstGeom>
          <a:noFill/>
          <a:ln>
            <a:noFill/>
          </a:ln>
        </p:spPr>
      </p:pic>
      <p:sp>
        <p:nvSpPr>
          <p:cNvPr id="106" name="Shape 106"/>
          <p:cNvSpPr txBox="1"/>
          <p:nvPr/>
        </p:nvSpPr>
        <p:spPr>
          <a:xfrm>
            <a:off x="0" y="4606125"/>
            <a:ext cx="1458600" cy="726900"/>
          </a:xfrm>
          <a:prstGeom prst="rect">
            <a:avLst/>
          </a:prstGeom>
          <a:noFill/>
          <a:ln>
            <a:noFill/>
          </a:ln>
        </p:spPr>
        <p:txBody>
          <a:bodyPr anchorCtr="0" anchor="ctr" bIns="91425" lIns="91425" rIns="91425" tIns="91425">
            <a:noAutofit/>
          </a:bodyPr>
          <a:lstStyle/>
          <a:p>
            <a:pPr lvl="0" rtl="0">
              <a:spcBef>
                <a:spcPts val="0"/>
              </a:spcBef>
              <a:buNone/>
            </a:pPr>
            <a:r>
              <a:rPr lang="en" sz="900"/>
              <a:t>Source: Google Images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311700" y="0"/>
            <a:ext cx="8520600" cy="801000"/>
          </a:xfrm>
          <a:prstGeom prst="rect">
            <a:avLst/>
          </a:prstGeom>
        </p:spPr>
        <p:txBody>
          <a:bodyPr anchorCtr="0" anchor="t" bIns="91425" lIns="91425" rIns="91425" tIns="91425">
            <a:noAutofit/>
          </a:bodyPr>
          <a:lstStyle/>
          <a:p>
            <a:pPr lvl="0">
              <a:spcBef>
                <a:spcPts val="0"/>
              </a:spcBef>
              <a:buNone/>
            </a:pPr>
            <a:r>
              <a:rPr lang="en"/>
              <a:t>The GUIP Model for enabling innovation Ecosystems...</a:t>
            </a:r>
          </a:p>
        </p:txBody>
      </p:sp>
      <p:sp>
        <p:nvSpPr>
          <p:cNvPr id="222" name="Shape 222"/>
          <p:cNvSpPr txBox="1"/>
          <p:nvPr>
            <p:ph idx="1" type="body"/>
          </p:nvPr>
        </p:nvSpPr>
        <p:spPr>
          <a:xfrm>
            <a:off x="311700" y="701875"/>
            <a:ext cx="8520600" cy="4359900"/>
          </a:xfrm>
          <a:prstGeom prst="rect">
            <a:avLst/>
          </a:prstGeom>
        </p:spPr>
        <p:txBody>
          <a:bodyPr anchorCtr="0" anchor="t" bIns="91425" lIns="91425" rIns="91425" tIns="91425">
            <a:noAutofit/>
          </a:bodyPr>
          <a:lstStyle/>
          <a:p>
            <a:pPr lvl="0">
              <a:spcBef>
                <a:spcPts val="0"/>
              </a:spcBef>
              <a:buNone/>
            </a:pPr>
            <a:r>
              <a:rPr lang="en"/>
              <a:t>Government</a:t>
            </a:r>
          </a:p>
          <a:p>
            <a:pPr indent="-228600" lvl="0" marL="914400" rtl="0">
              <a:spcBef>
                <a:spcPts val="0"/>
              </a:spcBef>
            </a:pPr>
            <a:r>
              <a:rPr lang="en"/>
              <a:t>Policy Frameworks &amp; Incentivization</a:t>
            </a:r>
          </a:p>
          <a:p>
            <a:pPr indent="-228600" lvl="0" marL="914400" rtl="0">
              <a:spcBef>
                <a:spcPts val="0"/>
              </a:spcBef>
            </a:pPr>
            <a:r>
              <a:rPr lang="en"/>
              <a:t>Critical Institutional &amp; Infrastucture Financing</a:t>
            </a:r>
          </a:p>
          <a:p>
            <a:pPr indent="-228600" lvl="0" marL="914400">
              <a:spcBef>
                <a:spcPts val="0"/>
              </a:spcBef>
            </a:pPr>
            <a:r>
              <a:rPr lang="en"/>
              <a:t>Smart &amp; Pragmatic Regulations</a:t>
            </a:r>
          </a:p>
          <a:p>
            <a:pPr lvl="0">
              <a:spcBef>
                <a:spcPts val="0"/>
              </a:spcBef>
              <a:buNone/>
            </a:pPr>
            <a:r>
              <a:rPr lang="en"/>
              <a:t>University</a:t>
            </a:r>
          </a:p>
          <a:p>
            <a:pPr indent="-228600" lvl="0" marL="914400">
              <a:spcBef>
                <a:spcPts val="0"/>
              </a:spcBef>
            </a:pPr>
            <a:r>
              <a:rPr lang="en"/>
              <a:t>Generators of Talent Pool &amp; Intellectual Capital</a:t>
            </a:r>
          </a:p>
          <a:p>
            <a:pPr lvl="0">
              <a:spcBef>
                <a:spcPts val="0"/>
              </a:spcBef>
              <a:buNone/>
            </a:pPr>
            <a:r>
              <a:rPr lang="en"/>
              <a:t>Industry/Private Sector</a:t>
            </a:r>
          </a:p>
          <a:p>
            <a:pPr indent="-228600" lvl="0" marL="914400" rtl="0">
              <a:spcBef>
                <a:spcPts val="0"/>
              </a:spcBef>
            </a:pPr>
            <a:r>
              <a:rPr lang="en"/>
              <a:t>Titans of Product Refinement &amp; Commercialization</a:t>
            </a:r>
          </a:p>
          <a:p>
            <a:pPr indent="-228600" lvl="0" marL="914400">
              <a:spcBef>
                <a:spcPts val="0"/>
              </a:spcBef>
            </a:pPr>
            <a:r>
              <a:rPr lang="en"/>
              <a:t>Follow on Funding &amp; Scale Up</a:t>
            </a:r>
          </a:p>
          <a:p>
            <a:pPr lvl="0" algn="ctr">
              <a:spcBef>
                <a:spcPts val="0"/>
              </a:spcBef>
              <a:buNone/>
            </a:pPr>
            <a:r>
              <a:rPr b="1" i="1" lang="en"/>
              <a:t>Ultimate public-private partnership of interest...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292850"/>
            <a:ext cx="8520600" cy="1198500"/>
          </a:xfrm>
          <a:prstGeom prst="rect">
            <a:avLst/>
          </a:prstGeom>
        </p:spPr>
        <p:txBody>
          <a:bodyPr anchorCtr="0" anchor="t" bIns="91425" lIns="91425" rIns="91425" tIns="91425">
            <a:noAutofit/>
          </a:bodyPr>
          <a:lstStyle/>
          <a:p>
            <a:pPr lvl="0" algn="ctr">
              <a:spcBef>
                <a:spcPts val="0"/>
              </a:spcBef>
              <a:buNone/>
            </a:pPr>
            <a:r>
              <a:rPr lang="en"/>
              <a:t>What types of innovation ecosystems are emerging Around the World...	</a:t>
            </a:r>
          </a:p>
        </p:txBody>
      </p:sp>
      <p:sp>
        <p:nvSpPr>
          <p:cNvPr id="228" name="Shape 228"/>
          <p:cNvSpPr txBox="1"/>
          <p:nvPr>
            <p:ph idx="1" type="body"/>
          </p:nvPr>
        </p:nvSpPr>
        <p:spPr>
          <a:xfrm>
            <a:off x="311700" y="1755075"/>
            <a:ext cx="8520600" cy="3340200"/>
          </a:xfrm>
          <a:prstGeom prst="rect">
            <a:avLst/>
          </a:prstGeom>
        </p:spPr>
        <p:txBody>
          <a:bodyPr anchorCtr="0" anchor="t" bIns="91425" lIns="91425" rIns="91425" tIns="91425">
            <a:noAutofit/>
          </a:bodyPr>
          <a:lstStyle/>
          <a:p>
            <a:pPr lvl="0">
              <a:spcBef>
                <a:spcPts val="0"/>
              </a:spcBef>
              <a:buNone/>
            </a:pPr>
            <a:r>
              <a:rPr lang="en"/>
              <a:t>Advanced Manufacturing Hubs</a:t>
            </a:r>
          </a:p>
          <a:p>
            <a:pPr lvl="0">
              <a:spcBef>
                <a:spcPts val="0"/>
              </a:spcBef>
              <a:buNone/>
            </a:pPr>
            <a:r>
              <a:rPr lang="en"/>
              <a:t>Defense Technology Clusters</a:t>
            </a:r>
          </a:p>
          <a:p>
            <a:pPr lvl="0">
              <a:spcBef>
                <a:spcPts val="0"/>
              </a:spcBef>
              <a:buNone/>
            </a:pPr>
            <a:r>
              <a:rPr lang="en"/>
              <a:t>IT &amp; Cybersecurity</a:t>
            </a:r>
          </a:p>
          <a:p>
            <a:pPr lvl="0">
              <a:spcBef>
                <a:spcPts val="0"/>
              </a:spcBef>
              <a:buNone/>
            </a:pPr>
            <a:r>
              <a:rPr lang="en"/>
              <a:t>Clean Energy</a:t>
            </a:r>
          </a:p>
          <a:p>
            <a:pPr lvl="0">
              <a:spcBef>
                <a:spcPts val="0"/>
              </a:spcBef>
              <a:buNone/>
            </a:pPr>
            <a:r>
              <a:rPr lang="en"/>
              <a:t>Life Sciences</a:t>
            </a:r>
          </a:p>
          <a:p>
            <a:pPr lvl="0">
              <a:spcBef>
                <a:spcPts val="0"/>
              </a:spcBef>
              <a:buNone/>
            </a:pPr>
            <a:r>
              <a:rPr lang="en"/>
              <a:t>Agro-Tech</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pic>
        <p:nvPicPr>
          <p:cNvPr id="233" name="Shape 233"/>
          <p:cNvPicPr preferRelativeResize="0"/>
          <p:nvPr/>
        </p:nvPicPr>
        <p:blipFill>
          <a:blip r:embed="rId3">
            <a:alphaModFix/>
          </a:blip>
          <a:stretch>
            <a:fillRect/>
          </a:stretch>
        </p:blipFill>
        <p:spPr>
          <a:xfrm>
            <a:off x="592225" y="0"/>
            <a:ext cx="7852324" cy="4759649"/>
          </a:xfrm>
          <a:prstGeom prst="rect">
            <a:avLst/>
          </a:prstGeom>
          <a:noFill/>
          <a:ln>
            <a:noFill/>
          </a:ln>
        </p:spPr>
      </p:pic>
      <p:sp>
        <p:nvSpPr>
          <p:cNvPr id="234" name="Shape 234"/>
          <p:cNvSpPr txBox="1"/>
          <p:nvPr/>
        </p:nvSpPr>
        <p:spPr>
          <a:xfrm>
            <a:off x="120625" y="4759650"/>
            <a:ext cx="1096800" cy="351000"/>
          </a:xfrm>
          <a:prstGeom prst="rect">
            <a:avLst/>
          </a:prstGeom>
          <a:noFill/>
          <a:ln>
            <a:noFill/>
          </a:ln>
        </p:spPr>
        <p:txBody>
          <a:bodyPr anchorCtr="0" anchor="t" bIns="91425" lIns="91425" rIns="91425" tIns="91425">
            <a:noAutofit/>
          </a:bodyPr>
          <a:lstStyle/>
          <a:p>
            <a:pPr lvl="0">
              <a:spcBef>
                <a:spcPts val="0"/>
              </a:spcBef>
              <a:buNone/>
            </a:pPr>
            <a:r>
              <a:rPr lang="en" sz="900"/>
              <a:t>Data from </a:t>
            </a:r>
            <a:r>
              <a:rPr lang="en" sz="900"/>
              <a:t>2014</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Think government can’t fuel innovation?</a:t>
            </a:r>
          </a:p>
        </p:txBody>
      </p:sp>
      <p:pic>
        <p:nvPicPr>
          <p:cNvPr descr="iphone-slide.jpg" id="240" name="Shape 240"/>
          <p:cNvPicPr preferRelativeResize="0"/>
          <p:nvPr/>
        </p:nvPicPr>
        <p:blipFill>
          <a:blip r:embed="rId3">
            <a:alphaModFix/>
          </a:blip>
          <a:stretch>
            <a:fillRect/>
          </a:stretch>
        </p:blipFill>
        <p:spPr>
          <a:xfrm>
            <a:off x="542725" y="987250"/>
            <a:ext cx="7822550" cy="40992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87525" y="115875"/>
            <a:ext cx="8520600" cy="801000"/>
          </a:xfrm>
          <a:prstGeom prst="rect">
            <a:avLst/>
          </a:prstGeom>
        </p:spPr>
        <p:txBody>
          <a:bodyPr anchorCtr="0" anchor="t" bIns="91425" lIns="91425" rIns="91425" tIns="91425">
            <a:noAutofit/>
          </a:bodyPr>
          <a:lstStyle/>
          <a:p>
            <a:pPr lvl="0">
              <a:spcBef>
                <a:spcPts val="0"/>
              </a:spcBef>
              <a:buNone/>
            </a:pPr>
            <a:r>
              <a:rPr lang="en"/>
              <a:t>Case Example of Interest-SLINTEC-Sri Lanka</a:t>
            </a:r>
          </a:p>
        </p:txBody>
      </p:sp>
      <p:sp>
        <p:nvSpPr>
          <p:cNvPr id="246" name="Shape 246"/>
          <p:cNvSpPr txBox="1"/>
          <p:nvPr>
            <p:ph idx="1" type="body"/>
          </p:nvPr>
        </p:nvSpPr>
        <p:spPr>
          <a:xfrm>
            <a:off x="264500" y="916875"/>
            <a:ext cx="8520600" cy="600000"/>
          </a:xfrm>
          <a:prstGeom prst="rect">
            <a:avLst/>
          </a:prstGeom>
        </p:spPr>
        <p:txBody>
          <a:bodyPr anchorCtr="0" anchor="t" bIns="91425" lIns="91425" rIns="91425" tIns="91425">
            <a:noAutofit/>
          </a:bodyPr>
          <a:lstStyle/>
          <a:p>
            <a:pPr lvl="0">
              <a:spcBef>
                <a:spcPts val="0"/>
              </a:spcBef>
              <a:buNone/>
            </a:pPr>
            <a:r>
              <a:rPr b="1" i="1" lang="en" sz="1400">
                <a:solidFill>
                  <a:srgbClr val="252525"/>
                </a:solidFill>
                <a:highlight>
                  <a:srgbClr val="FFFFFF"/>
                </a:highlight>
              </a:rPr>
              <a:t>An ideal PPP, is a government service or private business venture that is funded and operated through a partnership of government and one or more private sector companies.</a:t>
            </a:r>
          </a:p>
        </p:txBody>
      </p:sp>
      <p:sp>
        <p:nvSpPr>
          <p:cNvPr id="247" name="Shape 247"/>
          <p:cNvSpPr txBox="1"/>
          <p:nvPr/>
        </p:nvSpPr>
        <p:spPr>
          <a:xfrm>
            <a:off x="4754875" y="1639325"/>
            <a:ext cx="4259400" cy="3449400"/>
          </a:xfrm>
          <a:prstGeom prst="rect">
            <a:avLst/>
          </a:prstGeom>
          <a:noFill/>
          <a:ln>
            <a:noFill/>
          </a:ln>
        </p:spPr>
        <p:txBody>
          <a:bodyPr anchorCtr="0" anchor="t" bIns="91425" lIns="91425" rIns="91425" tIns="91425">
            <a:noAutofit/>
          </a:bodyPr>
          <a:lstStyle/>
          <a:p>
            <a:pPr lvl="0">
              <a:spcBef>
                <a:spcPts val="0"/>
              </a:spcBef>
              <a:buNone/>
            </a:pPr>
            <a:r>
              <a:rPr lang="en">
                <a:latin typeface="Source Code Pro"/>
                <a:ea typeface="Source Code Pro"/>
                <a:cs typeface="Source Code Pro"/>
                <a:sym typeface="Source Code Pro"/>
              </a:rPr>
              <a:t>SLINTEC: Sri Lanka Institute of Nanotechnology</a:t>
            </a:r>
          </a:p>
          <a:p>
            <a:pPr lvl="0">
              <a:spcBef>
                <a:spcPts val="0"/>
              </a:spcBef>
              <a:buNone/>
            </a:pPr>
            <a:r>
              <a:t/>
            </a:r>
            <a:endParaRPr>
              <a:latin typeface="Source Code Pro"/>
              <a:ea typeface="Source Code Pro"/>
              <a:cs typeface="Source Code Pro"/>
              <a:sym typeface="Source Code Pro"/>
            </a:endParaRPr>
          </a:p>
          <a:p>
            <a:pPr lvl="0">
              <a:spcBef>
                <a:spcPts val="0"/>
              </a:spcBef>
              <a:buNone/>
            </a:pPr>
            <a:r>
              <a:rPr lang="en">
                <a:latin typeface="Source Code Pro"/>
                <a:ea typeface="Source Code Pro"/>
                <a:cs typeface="Source Code Pro"/>
                <a:sym typeface="Source Code Pro"/>
              </a:rPr>
              <a:t>8 years since establishment...a leading center of excellence to help propel Sri Lanka’s prowess in Materials Science and Engineering.</a:t>
            </a:r>
          </a:p>
          <a:p>
            <a:pPr lvl="0">
              <a:spcBef>
                <a:spcPts val="0"/>
              </a:spcBef>
              <a:buNone/>
            </a:pPr>
            <a:r>
              <a:t/>
            </a:r>
            <a:endParaRPr>
              <a:latin typeface="Source Code Pro"/>
              <a:ea typeface="Source Code Pro"/>
              <a:cs typeface="Source Code Pro"/>
              <a:sym typeface="Source Code Pro"/>
            </a:endParaRPr>
          </a:p>
          <a:p>
            <a:pPr lvl="0">
              <a:spcBef>
                <a:spcPts val="0"/>
              </a:spcBef>
              <a:buNone/>
            </a:pPr>
            <a:r>
              <a:rPr lang="en">
                <a:latin typeface="Source Code Pro"/>
                <a:ea typeface="Source Code Pro"/>
                <a:cs typeface="Source Code Pro"/>
                <a:sym typeface="Source Code Pro"/>
              </a:rPr>
              <a:t>Advanced materials development is a key industry of interest for next generation manufacturing.</a:t>
            </a:r>
          </a:p>
          <a:p>
            <a:pPr lvl="0">
              <a:spcBef>
                <a:spcPts val="0"/>
              </a:spcBef>
              <a:buNone/>
            </a:pPr>
            <a:r>
              <a:t/>
            </a:r>
            <a:endParaRPr>
              <a:latin typeface="Source Code Pro"/>
              <a:ea typeface="Source Code Pro"/>
              <a:cs typeface="Source Code Pro"/>
              <a:sym typeface="Source Code Pro"/>
            </a:endParaRPr>
          </a:p>
          <a:p>
            <a:pPr lvl="0">
              <a:spcBef>
                <a:spcPts val="0"/>
              </a:spcBef>
              <a:buNone/>
            </a:pPr>
            <a:r>
              <a:rPr lang="en">
                <a:latin typeface="Source Code Pro"/>
                <a:ea typeface="Source Code Pro"/>
                <a:cs typeface="Source Code Pro"/>
                <a:sym typeface="Source Code Pro"/>
              </a:rPr>
              <a:t>This org serves as a Hub of excellence to facilitate an innovation ecosystem around Nanotechnology excellence...</a:t>
            </a:r>
          </a:p>
          <a:p>
            <a:pPr lvl="0">
              <a:spcBef>
                <a:spcPts val="0"/>
              </a:spcBef>
              <a:buNone/>
            </a:pPr>
            <a:r>
              <a:t/>
            </a:r>
            <a:endParaRPr/>
          </a:p>
          <a:p>
            <a:pPr lvl="0">
              <a:spcBef>
                <a:spcPts val="0"/>
              </a:spcBef>
              <a:buNone/>
            </a:pPr>
            <a:r>
              <a:t/>
            </a:r>
            <a:endParaRPr/>
          </a:p>
        </p:txBody>
      </p:sp>
      <p:pic>
        <p:nvPicPr>
          <p:cNvPr descr="SLINTEC.jpg" id="248" name="Shape 248"/>
          <p:cNvPicPr preferRelativeResize="0"/>
          <p:nvPr/>
        </p:nvPicPr>
        <p:blipFill>
          <a:blip r:embed="rId3">
            <a:alphaModFix/>
          </a:blip>
          <a:stretch>
            <a:fillRect/>
          </a:stretch>
        </p:blipFill>
        <p:spPr>
          <a:xfrm>
            <a:off x="161375" y="2052849"/>
            <a:ext cx="4544300" cy="26902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106175" y="45750"/>
            <a:ext cx="8520600" cy="801000"/>
          </a:xfrm>
          <a:prstGeom prst="rect">
            <a:avLst/>
          </a:prstGeom>
        </p:spPr>
        <p:txBody>
          <a:bodyPr anchorCtr="0" anchor="t" bIns="91425" lIns="91425" rIns="91425" tIns="91425">
            <a:noAutofit/>
          </a:bodyPr>
          <a:lstStyle/>
          <a:p>
            <a:pPr lvl="0" rtl="0">
              <a:spcBef>
                <a:spcPts val="0"/>
              </a:spcBef>
              <a:buNone/>
            </a:pPr>
            <a:r>
              <a:rPr lang="en"/>
              <a:t>Case Example of Interest- Greentown labs-Boston-MA USA</a:t>
            </a:r>
          </a:p>
        </p:txBody>
      </p:sp>
      <p:sp>
        <p:nvSpPr>
          <p:cNvPr id="254" name="Shape 254"/>
          <p:cNvSpPr txBox="1"/>
          <p:nvPr/>
        </p:nvSpPr>
        <p:spPr>
          <a:xfrm>
            <a:off x="106175" y="3149525"/>
            <a:ext cx="4861200" cy="1546500"/>
          </a:xfrm>
          <a:prstGeom prst="rect">
            <a:avLst/>
          </a:prstGeom>
          <a:noFill/>
          <a:ln>
            <a:noFill/>
          </a:ln>
        </p:spPr>
        <p:txBody>
          <a:bodyPr anchorCtr="0" anchor="t" bIns="91425" lIns="91425" rIns="91425" tIns="91425">
            <a:noAutofit/>
          </a:bodyPr>
          <a:lstStyle/>
          <a:p>
            <a:pPr lvl="0">
              <a:spcBef>
                <a:spcPts val="0"/>
              </a:spcBef>
              <a:buNone/>
            </a:pPr>
            <a:r>
              <a:rPr lang="en">
                <a:latin typeface="Source Code Pro"/>
                <a:ea typeface="Source Code Pro"/>
                <a:cs typeface="Source Code Pro"/>
                <a:sym typeface="Source Code Pro"/>
              </a:rPr>
              <a:t>Started by 4 entrepreneurial cleantech companies that needed space to work as they outgrew their makeshift operations at home and on MIT campus.</a:t>
            </a:r>
          </a:p>
          <a:p>
            <a:pPr lvl="0">
              <a:spcBef>
                <a:spcPts val="0"/>
              </a:spcBef>
              <a:buNone/>
            </a:pPr>
            <a:r>
              <a:t/>
            </a:r>
            <a:endParaRPr>
              <a:latin typeface="Source Code Pro"/>
              <a:ea typeface="Source Code Pro"/>
              <a:cs typeface="Source Code Pro"/>
              <a:sym typeface="Source Code Pro"/>
            </a:endParaRPr>
          </a:p>
          <a:p>
            <a:pPr lvl="0">
              <a:spcBef>
                <a:spcPts val="0"/>
              </a:spcBef>
              <a:buNone/>
            </a:pPr>
            <a:r>
              <a:rPr lang="en">
                <a:latin typeface="Source Code Pro"/>
                <a:ea typeface="Source Code Pro"/>
                <a:cs typeface="Source Code Pro"/>
                <a:sym typeface="Source Code Pro"/>
              </a:rPr>
              <a:t>Grown over the last 5 years into a mega-hub for cleantech innovation excellence w/leading private &amp; govt partners backing their efforts… </a:t>
            </a:r>
          </a:p>
          <a:p>
            <a:pPr lv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pic>
        <p:nvPicPr>
          <p:cNvPr descr="Greentown Labs1.jpg" id="255" name="Shape 255"/>
          <p:cNvPicPr preferRelativeResize="0"/>
          <p:nvPr/>
        </p:nvPicPr>
        <p:blipFill>
          <a:blip r:embed="rId3">
            <a:alphaModFix/>
          </a:blip>
          <a:stretch>
            <a:fillRect/>
          </a:stretch>
        </p:blipFill>
        <p:spPr>
          <a:xfrm>
            <a:off x="106175" y="787075"/>
            <a:ext cx="4650574" cy="2280574"/>
          </a:xfrm>
          <a:prstGeom prst="rect">
            <a:avLst/>
          </a:prstGeom>
          <a:noFill/>
          <a:ln>
            <a:noFill/>
          </a:ln>
        </p:spPr>
      </p:pic>
      <p:pic>
        <p:nvPicPr>
          <p:cNvPr descr="Greentown Labs2.jpg" id="256" name="Shape 256"/>
          <p:cNvPicPr preferRelativeResize="0"/>
          <p:nvPr/>
        </p:nvPicPr>
        <p:blipFill>
          <a:blip r:embed="rId4">
            <a:alphaModFix/>
          </a:blip>
          <a:stretch>
            <a:fillRect/>
          </a:stretch>
        </p:blipFill>
        <p:spPr>
          <a:xfrm>
            <a:off x="5085250" y="2156275"/>
            <a:ext cx="3912225" cy="2763924"/>
          </a:xfrm>
          <a:prstGeom prst="rect">
            <a:avLst/>
          </a:prstGeom>
          <a:noFill/>
          <a:ln>
            <a:noFill/>
          </a:ln>
        </p:spPr>
      </p:pic>
      <p:sp>
        <p:nvSpPr>
          <p:cNvPr id="257" name="Shape 257"/>
          <p:cNvSpPr txBox="1"/>
          <p:nvPr/>
        </p:nvSpPr>
        <p:spPr>
          <a:xfrm>
            <a:off x="5085212" y="787075"/>
            <a:ext cx="3912300" cy="1369200"/>
          </a:xfrm>
          <a:prstGeom prst="rect">
            <a:avLst/>
          </a:prstGeom>
          <a:noFill/>
          <a:ln>
            <a:noFill/>
          </a:ln>
        </p:spPr>
        <p:txBody>
          <a:bodyPr anchorCtr="0" anchor="ctr" bIns="91425" lIns="91425" rIns="91425" tIns="91425">
            <a:noAutofit/>
          </a:bodyPr>
          <a:lstStyle/>
          <a:p>
            <a:pPr lvl="0">
              <a:spcBef>
                <a:spcPts val="0"/>
              </a:spcBef>
              <a:buNone/>
            </a:pPr>
            <a:r>
              <a:rPr lang="en">
                <a:latin typeface="Source Code Pro"/>
                <a:ea typeface="Source Code Pro"/>
                <a:cs typeface="Source Code Pro"/>
                <a:sym typeface="Source Code Pro"/>
              </a:rPr>
              <a:t>Currently housing Over 40 cutting edge startup companies!</a:t>
            </a:r>
          </a:p>
          <a:p>
            <a:pPr lvl="0">
              <a:spcBef>
                <a:spcPts val="0"/>
              </a:spcBef>
              <a:buNone/>
            </a:pPr>
            <a:r>
              <a:t/>
            </a:r>
            <a:endParaRPr>
              <a:latin typeface="Source Code Pro"/>
              <a:ea typeface="Source Code Pro"/>
              <a:cs typeface="Source Code Pro"/>
              <a:sym typeface="Source Code Pro"/>
            </a:endParaRPr>
          </a:p>
          <a:p>
            <a:pPr lvl="0" rtl="0">
              <a:spcBef>
                <a:spcPts val="0"/>
              </a:spcBef>
              <a:buNone/>
            </a:pPr>
            <a:r>
              <a:rPr lang="en">
                <a:latin typeface="Source Code Pro"/>
                <a:ea typeface="Source Code Pro"/>
                <a:cs typeface="Source Code Pro"/>
                <a:sym typeface="Source Code Pro"/>
              </a:rPr>
              <a:t>Partners include: GE, Veolia, SBA, &amp; Wolf Greenfield...</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The Silicon Valley Ecosystem was </a:t>
            </a:r>
            <a:r>
              <a:rPr i="1" lang="en" u="sng"/>
              <a:t>NOT</a:t>
            </a:r>
            <a:r>
              <a:rPr lang="en"/>
              <a:t>  Built Overnight!</a:t>
            </a:r>
          </a:p>
        </p:txBody>
      </p:sp>
      <p:sp>
        <p:nvSpPr>
          <p:cNvPr id="263" name="Shape 263"/>
          <p:cNvSpPr txBox="1"/>
          <p:nvPr>
            <p:ph idx="1" type="body"/>
          </p:nvPr>
        </p:nvSpPr>
        <p:spPr>
          <a:xfrm>
            <a:off x="311700" y="1228675"/>
            <a:ext cx="4316400" cy="3739500"/>
          </a:xfrm>
          <a:prstGeom prst="rect">
            <a:avLst/>
          </a:prstGeom>
        </p:spPr>
        <p:txBody>
          <a:bodyPr anchorCtr="0" anchor="t" bIns="91425" lIns="91425" rIns="91425" tIns="91425">
            <a:noAutofit/>
          </a:bodyPr>
          <a:lstStyle/>
          <a:p>
            <a:pPr lvl="0">
              <a:spcBef>
                <a:spcPts val="0"/>
              </a:spcBef>
              <a:buNone/>
            </a:pPr>
            <a:r>
              <a:rPr b="1" i="1" lang="en" sz="1400">
                <a:solidFill>
                  <a:srgbClr val="252525"/>
                </a:solidFill>
                <a:highlight>
                  <a:srgbClr val="FFFFFF"/>
                </a:highlight>
              </a:rPr>
              <a:t>“Silicon Valley is a fertile technology crescent 50 years in the making. It is the product of Sputnik-induced competition, a 1960s induced cultural renaissance and an open-minded, risk-taking approach where failure is accepted. Silicon Valley cannot be replicated anywhere else, but the effects of its innovation will continue to be shared around the world.”</a:t>
            </a:r>
          </a:p>
          <a:p>
            <a:pPr lvl="0">
              <a:spcBef>
                <a:spcPts val="0"/>
              </a:spcBef>
              <a:buNone/>
            </a:pPr>
            <a:r>
              <a:rPr lang="en" sz="1300">
                <a:solidFill>
                  <a:srgbClr val="252525"/>
                </a:solidFill>
                <a:highlight>
                  <a:srgbClr val="FFFFFF"/>
                </a:highlight>
                <a:latin typeface="Arial"/>
                <a:ea typeface="Arial"/>
                <a:cs typeface="Arial"/>
                <a:sym typeface="Arial"/>
              </a:rPr>
              <a:t>Source: Chris Haroun from Entrepreneur Magazine </a:t>
            </a:r>
            <a:r>
              <a:rPr lang="en" sz="1300" u="sng">
                <a:solidFill>
                  <a:schemeClr val="hlink"/>
                </a:solidFill>
                <a:highlight>
                  <a:srgbClr val="FFFFFF"/>
                </a:highlight>
                <a:latin typeface="Arial"/>
                <a:ea typeface="Arial"/>
                <a:cs typeface="Arial"/>
                <a:sym typeface="Arial"/>
                <a:hlinkClick r:id="rId3"/>
              </a:rPr>
              <a:t>https://www.entrepreneur.com/article/240534</a:t>
            </a:r>
          </a:p>
          <a:p>
            <a:pPr lvl="0">
              <a:spcBef>
                <a:spcPts val="0"/>
              </a:spcBef>
              <a:buNone/>
            </a:pPr>
            <a:r>
              <a:t/>
            </a:r>
            <a:endParaRPr sz="1300">
              <a:solidFill>
                <a:srgbClr val="252525"/>
              </a:solidFill>
              <a:highlight>
                <a:srgbClr val="FFFFFF"/>
              </a:highlight>
              <a:latin typeface="Arial"/>
              <a:ea typeface="Arial"/>
              <a:cs typeface="Arial"/>
              <a:sym typeface="Arial"/>
            </a:endParaRPr>
          </a:p>
        </p:txBody>
      </p:sp>
      <p:pic>
        <p:nvPicPr>
          <p:cNvPr id="264" name="Shape 264"/>
          <p:cNvPicPr preferRelativeResize="0"/>
          <p:nvPr/>
        </p:nvPicPr>
        <p:blipFill>
          <a:blip r:embed="rId4">
            <a:alphaModFix/>
          </a:blip>
          <a:stretch>
            <a:fillRect/>
          </a:stretch>
        </p:blipFill>
        <p:spPr>
          <a:xfrm>
            <a:off x="4628099" y="1754725"/>
            <a:ext cx="4448275" cy="25114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Invest &amp; Reinvest in the Ecosystem to make it thrive...</a:t>
            </a:r>
          </a:p>
        </p:txBody>
      </p:sp>
      <p:pic>
        <p:nvPicPr>
          <p:cNvPr id="270" name="Shape 270"/>
          <p:cNvPicPr preferRelativeResize="0"/>
          <p:nvPr/>
        </p:nvPicPr>
        <p:blipFill>
          <a:blip r:embed="rId3">
            <a:alphaModFix/>
          </a:blip>
          <a:stretch>
            <a:fillRect/>
          </a:stretch>
        </p:blipFill>
        <p:spPr>
          <a:xfrm>
            <a:off x="0" y="1131274"/>
            <a:ext cx="5251150" cy="4012225"/>
          </a:xfrm>
          <a:prstGeom prst="rect">
            <a:avLst/>
          </a:prstGeom>
          <a:noFill/>
          <a:ln>
            <a:noFill/>
          </a:ln>
        </p:spPr>
      </p:pic>
      <p:pic>
        <p:nvPicPr>
          <p:cNvPr id="271" name="Shape 271"/>
          <p:cNvPicPr preferRelativeResize="0"/>
          <p:nvPr/>
        </p:nvPicPr>
        <p:blipFill>
          <a:blip r:embed="rId4">
            <a:alphaModFix/>
          </a:blip>
          <a:stretch>
            <a:fillRect/>
          </a:stretch>
        </p:blipFill>
        <p:spPr>
          <a:xfrm>
            <a:off x="6086675" y="2427800"/>
            <a:ext cx="2882624" cy="2178324"/>
          </a:xfrm>
          <a:prstGeom prst="rect">
            <a:avLst/>
          </a:prstGeom>
          <a:noFill/>
          <a:ln>
            <a:noFill/>
          </a:ln>
        </p:spPr>
      </p:pic>
      <p:sp>
        <p:nvSpPr>
          <p:cNvPr id="272" name="Shape 272"/>
          <p:cNvSpPr txBox="1"/>
          <p:nvPr/>
        </p:nvSpPr>
        <p:spPr>
          <a:xfrm>
            <a:off x="7565550" y="4507500"/>
            <a:ext cx="1754700" cy="932100"/>
          </a:xfrm>
          <a:prstGeom prst="rect">
            <a:avLst/>
          </a:prstGeom>
          <a:noFill/>
          <a:ln>
            <a:noFill/>
          </a:ln>
        </p:spPr>
        <p:txBody>
          <a:bodyPr anchorCtr="0" anchor="ctr" bIns="91425" lIns="91425" rIns="91425" tIns="91425">
            <a:noAutofit/>
          </a:bodyPr>
          <a:lstStyle/>
          <a:p>
            <a:pPr lvl="0" rtl="0">
              <a:spcBef>
                <a:spcPts val="0"/>
              </a:spcBef>
              <a:buNone/>
            </a:pPr>
            <a:r>
              <a:rPr lang="en" sz="900"/>
              <a:t>Source: Google Images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pic>
        <p:nvPicPr>
          <p:cNvPr id="277" name="Shape 277"/>
          <p:cNvPicPr preferRelativeResize="0"/>
          <p:nvPr/>
        </p:nvPicPr>
        <p:blipFill>
          <a:blip r:embed="rId3">
            <a:alphaModFix/>
          </a:blip>
          <a:stretch>
            <a:fillRect/>
          </a:stretch>
        </p:blipFill>
        <p:spPr>
          <a:xfrm>
            <a:off x="607450" y="153550"/>
            <a:ext cx="8060703" cy="4430646"/>
          </a:xfrm>
          <a:prstGeom prst="rect">
            <a:avLst/>
          </a:prstGeom>
          <a:noFill/>
          <a:ln>
            <a:noFill/>
          </a:ln>
        </p:spPr>
      </p:pic>
      <p:sp>
        <p:nvSpPr>
          <p:cNvPr id="278" name="Shape 278"/>
          <p:cNvSpPr txBox="1"/>
          <p:nvPr/>
        </p:nvSpPr>
        <p:spPr>
          <a:xfrm>
            <a:off x="745750" y="4310025"/>
            <a:ext cx="8060700" cy="1085700"/>
          </a:xfrm>
          <a:prstGeom prst="rect">
            <a:avLst/>
          </a:prstGeom>
          <a:noFill/>
          <a:ln>
            <a:noFill/>
          </a:ln>
        </p:spPr>
        <p:txBody>
          <a:bodyPr anchorCtr="0" anchor="ctr" bIns="91425" lIns="91425" rIns="91425" tIns="91425">
            <a:noAutofit/>
          </a:bodyPr>
          <a:lstStyle/>
          <a:p>
            <a:pPr lvl="0">
              <a:spcBef>
                <a:spcPts val="0"/>
              </a:spcBef>
              <a:buNone/>
            </a:pPr>
            <a:r>
              <a:rPr lang="en" u="sng">
                <a:solidFill>
                  <a:schemeClr val="hlink"/>
                </a:solidFill>
                <a:hlinkClick r:id="rId4"/>
              </a:rPr>
              <a:t>http://www.wipo.int/export/sites/www/pressroom/en/documents/wipi_2015_infographic.pdf</a:t>
            </a:r>
          </a:p>
          <a:p>
            <a:pPr lvl="0" rtl="0">
              <a:spcBef>
                <a:spcPts val="0"/>
              </a:spcBef>
              <a:buNone/>
            </a:pPr>
            <a:r>
              <a:t/>
            </a:r>
            <a:endParaRPr/>
          </a:p>
        </p:txBody>
      </p:sp>
      <p:sp>
        <p:nvSpPr>
          <p:cNvPr id="279" name="Shape 279"/>
          <p:cNvSpPr txBox="1"/>
          <p:nvPr/>
        </p:nvSpPr>
        <p:spPr>
          <a:xfrm>
            <a:off x="54825" y="4913175"/>
            <a:ext cx="1250100" cy="186300"/>
          </a:xfrm>
          <a:prstGeom prst="rect">
            <a:avLst/>
          </a:prstGeom>
          <a:noFill/>
          <a:ln>
            <a:noFill/>
          </a:ln>
        </p:spPr>
        <p:txBody>
          <a:bodyPr anchorCtr="0" anchor="t" bIns="91425" lIns="91425" rIns="91425" tIns="91425">
            <a:noAutofit/>
          </a:bodyPr>
          <a:lstStyle/>
          <a:p>
            <a:pPr lvl="0">
              <a:spcBef>
                <a:spcPts val="0"/>
              </a:spcBef>
              <a:buNone/>
            </a:pPr>
            <a:r>
              <a:rPr lang="en" sz="900"/>
              <a:t>Source: CityLab</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pic>
        <p:nvPicPr>
          <p:cNvPr id="284" name="Shape 284"/>
          <p:cNvPicPr preferRelativeResize="0"/>
          <p:nvPr/>
        </p:nvPicPr>
        <p:blipFill>
          <a:blip r:embed="rId3">
            <a:alphaModFix/>
          </a:blip>
          <a:stretch>
            <a:fillRect/>
          </a:stretch>
        </p:blipFill>
        <p:spPr>
          <a:xfrm>
            <a:off x="1992500" y="3882299"/>
            <a:ext cx="4944875" cy="1223599"/>
          </a:xfrm>
          <a:prstGeom prst="rect">
            <a:avLst/>
          </a:prstGeom>
          <a:noFill/>
          <a:ln>
            <a:noFill/>
          </a:ln>
        </p:spPr>
      </p:pic>
      <p:pic>
        <p:nvPicPr>
          <p:cNvPr id="285" name="Shape 285"/>
          <p:cNvPicPr preferRelativeResize="0"/>
          <p:nvPr/>
        </p:nvPicPr>
        <p:blipFill>
          <a:blip r:embed="rId4">
            <a:alphaModFix/>
          </a:blip>
          <a:stretch>
            <a:fillRect/>
          </a:stretch>
        </p:blipFill>
        <p:spPr>
          <a:xfrm>
            <a:off x="1658825" y="0"/>
            <a:ext cx="5612249" cy="3882299"/>
          </a:xfrm>
          <a:prstGeom prst="rect">
            <a:avLst/>
          </a:prstGeom>
          <a:noFill/>
          <a:ln>
            <a:noFill/>
          </a:ln>
        </p:spPr>
      </p:pic>
      <p:sp>
        <p:nvSpPr>
          <p:cNvPr id="286" name="Shape 286"/>
          <p:cNvSpPr txBox="1"/>
          <p:nvPr/>
        </p:nvSpPr>
        <p:spPr>
          <a:xfrm>
            <a:off x="0" y="4814400"/>
            <a:ext cx="2686800" cy="329100"/>
          </a:xfrm>
          <a:prstGeom prst="rect">
            <a:avLst/>
          </a:prstGeom>
          <a:noFill/>
          <a:ln>
            <a:noFill/>
          </a:ln>
        </p:spPr>
        <p:txBody>
          <a:bodyPr anchorCtr="0" anchor="t" bIns="91425" lIns="91425" rIns="91425" tIns="91425">
            <a:noAutofit/>
          </a:bodyPr>
          <a:lstStyle/>
          <a:p>
            <a:pPr lvl="0">
              <a:spcBef>
                <a:spcPts val="0"/>
              </a:spcBef>
              <a:buNone/>
            </a:pPr>
            <a:r>
              <a:rPr lang="en" sz="900"/>
              <a:t>Sources: Edutopia &amp; Ascend Intl. Respectively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234950" y="106400"/>
            <a:ext cx="4963500" cy="1428900"/>
          </a:xfrm>
          <a:prstGeom prst="rect">
            <a:avLst/>
          </a:prstGeom>
        </p:spPr>
        <p:txBody>
          <a:bodyPr anchorCtr="0" anchor="t" bIns="91425" lIns="91425" rIns="91425" tIns="91425">
            <a:noAutofit/>
          </a:bodyPr>
          <a:lstStyle/>
          <a:p>
            <a:pPr lvl="0">
              <a:spcBef>
                <a:spcPts val="0"/>
              </a:spcBef>
              <a:buNone/>
            </a:pPr>
            <a:r>
              <a:rPr lang="en"/>
              <a:t>A Little bit of Info about me &amp; My Current Efforts...</a:t>
            </a:r>
          </a:p>
        </p:txBody>
      </p:sp>
      <p:sp>
        <p:nvSpPr>
          <p:cNvPr id="112" name="Shape 112"/>
          <p:cNvSpPr txBox="1"/>
          <p:nvPr>
            <p:ph idx="1" type="body"/>
          </p:nvPr>
        </p:nvSpPr>
        <p:spPr>
          <a:xfrm>
            <a:off x="-87775" y="1831325"/>
            <a:ext cx="8886900" cy="3378000"/>
          </a:xfrm>
          <a:prstGeom prst="rect">
            <a:avLst/>
          </a:prstGeom>
        </p:spPr>
        <p:txBody>
          <a:bodyPr anchorCtr="0" anchor="t" bIns="91425" lIns="91425" rIns="91425" tIns="91425">
            <a:noAutofit/>
          </a:bodyPr>
          <a:lstStyle/>
          <a:p>
            <a:pPr indent="-317500" lvl="0" marL="457200" rtl="0">
              <a:spcBef>
                <a:spcPts val="0"/>
              </a:spcBef>
              <a:buSzPct val="100000"/>
            </a:pPr>
            <a:r>
              <a:rPr lang="en" sz="1400"/>
              <a:t>2016 USA Eisenhower Fellow</a:t>
            </a:r>
          </a:p>
          <a:p>
            <a:pPr indent="-317500" lvl="0" marL="457200" rtl="0">
              <a:spcBef>
                <a:spcPts val="0"/>
              </a:spcBef>
              <a:buSzPct val="100000"/>
            </a:pPr>
            <a:r>
              <a:rPr lang="en" sz="1400"/>
              <a:t>Son of Immigrant Entrepreneurs &amp; got into family business at age 14</a:t>
            </a:r>
          </a:p>
          <a:p>
            <a:pPr indent="-317500" lvl="0" marL="457200" rtl="0">
              <a:spcBef>
                <a:spcPts val="0"/>
              </a:spcBef>
              <a:buSzPct val="100000"/>
            </a:pPr>
            <a:r>
              <a:rPr lang="en" sz="1400"/>
              <a:t>Engineer &amp; Technologist trained at RPI w/summer research stints at Cornell</a:t>
            </a:r>
          </a:p>
          <a:p>
            <a:pPr indent="-317500" lvl="0" marL="457200" rtl="0">
              <a:spcBef>
                <a:spcPts val="0"/>
              </a:spcBef>
              <a:buSzPct val="100000"/>
            </a:pPr>
            <a:r>
              <a:rPr lang="en" sz="1400"/>
              <a:t>Worked in IP-Law, Public-Policy, Science &amp; Commerce fields since 2002 </a:t>
            </a:r>
          </a:p>
          <a:p>
            <a:pPr indent="-317500" lvl="0" marL="457200" rtl="0">
              <a:spcBef>
                <a:spcPts val="0"/>
              </a:spcBef>
              <a:buSzPct val="100000"/>
            </a:pPr>
            <a:r>
              <a:rPr lang="en" sz="1400"/>
              <a:t>Projects I have helped initiate include i6 Green, Patents for Humanity, FLoW, VT-Arc Additive Manufacturing Challenge, etc...</a:t>
            </a:r>
          </a:p>
          <a:p>
            <a:pPr indent="-317500" lvl="0" marL="457200" rtl="0">
              <a:spcBef>
                <a:spcPts val="0"/>
              </a:spcBef>
              <a:buSzPct val="100000"/>
            </a:pPr>
            <a:r>
              <a:rPr lang="en" sz="1400"/>
              <a:t>Been part of a few startups and have advised a number of them and investors ranging from social media to clean tech to space to materials science companies</a:t>
            </a:r>
          </a:p>
          <a:p>
            <a:pPr indent="-317500" lvl="0" marL="457200" rtl="0">
              <a:spcBef>
                <a:spcPts val="0"/>
              </a:spcBef>
              <a:buSzPct val="100000"/>
            </a:pPr>
            <a:r>
              <a:rPr lang="en" sz="1400"/>
              <a:t>Currently serve as an Advisor to LAUNCH, MAS Holdings, Village Capital, &amp; AAAS-Lemelson Invention Ambassadors program </a:t>
            </a:r>
          </a:p>
          <a:p>
            <a:pPr indent="-317500" lvl="0" marL="457200" rtl="0">
              <a:spcBef>
                <a:spcPts val="0"/>
              </a:spcBef>
              <a:buSzPct val="100000"/>
            </a:pPr>
            <a:r>
              <a:rPr lang="en" sz="1400"/>
              <a:t>Among my many activities, currently working as a Public Servant and helping manage &amp; execute oversight of an annual $2.5 Bln govt innovation fund</a:t>
            </a:r>
          </a:p>
          <a:p>
            <a:pPr lvl="0">
              <a:spcBef>
                <a:spcPts val="0"/>
              </a:spcBef>
              <a:buNone/>
            </a:pPr>
            <a:r>
              <a:t/>
            </a:r>
            <a:endParaRPr/>
          </a:p>
        </p:txBody>
      </p:sp>
      <p:pic>
        <p:nvPicPr>
          <p:cNvPr id="113" name="Shape 113"/>
          <p:cNvPicPr preferRelativeResize="0"/>
          <p:nvPr/>
        </p:nvPicPr>
        <p:blipFill>
          <a:blip r:embed="rId3">
            <a:alphaModFix/>
          </a:blip>
          <a:stretch>
            <a:fillRect/>
          </a:stretch>
        </p:blipFill>
        <p:spPr>
          <a:xfrm>
            <a:off x="7093474" y="0"/>
            <a:ext cx="2050525" cy="2050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Ensuring Intellectual Capital &amp; Talent pipelines grow</a:t>
            </a:r>
          </a:p>
        </p:txBody>
      </p:sp>
      <p:sp>
        <p:nvSpPr>
          <p:cNvPr id="292" name="Shape 292"/>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en"/>
              <a:t>PreK-12 Education</a:t>
            </a:r>
          </a:p>
          <a:p>
            <a:pPr indent="-228600" lvl="0" marL="457200">
              <a:spcBef>
                <a:spcPts val="0"/>
              </a:spcBef>
            </a:pPr>
            <a:r>
              <a:rPr lang="en"/>
              <a:t>Immersion learning and exposure to STE(A)M enterprises</a:t>
            </a:r>
          </a:p>
          <a:p>
            <a:pPr lvl="0">
              <a:spcBef>
                <a:spcPts val="0"/>
              </a:spcBef>
              <a:buNone/>
            </a:pPr>
            <a:r>
              <a:rPr lang="en"/>
              <a:t>Research Universities &amp; Liberal Arts Colleges</a:t>
            </a:r>
          </a:p>
          <a:p>
            <a:pPr indent="-228600" lvl="0" marL="457200" rtl="0">
              <a:spcBef>
                <a:spcPts val="0"/>
              </a:spcBef>
            </a:pPr>
            <a:r>
              <a:rPr lang="en"/>
              <a:t>Multi-disciplinary focused curriculum</a:t>
            </a:r>
          </a:p>
          <a:p>
            <a:pPr indent="-228600" lvl="0" marL="457200" rtl="0">
              <a:spcBef>
                <a:spcPts val="0"/>
              </a:spcBef>
            </a:pPr>
            <a:r>
              <a:rPr lang="en"/>
              <a:t>Free and Confluence modes of thinking and engagement</a:t>
            </a:r>
          </a:p>
          <a:p>
            <a:pPr indent="-228600" lvl="0" marL="457200" rtl="0">
              <a:spcBef>
                <a:spcPts val="0"/>
              </a:spcBef>
            </a:pPr>
            <a:r>
              <a:rPr lang="en"/>
              <a:t>Perfect TBEDs to mitigate risk taking of novel ideas</a:t>
            </a:r>
          </a:p>
          <a:p>
            <a:pPr indent="-228600" lvl="0" marL="457200">
              <a:spcBef>
                <a:spcPts val="0"/>
              </a:spcBef>
            </a:pPr>
            <a:r>
              <a:rPr lang="en"/>
              <a:t>Enable a culture of curiosity and cross-pollination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When &amp; where does the Private Sector make sense?</a:t>
            </a:r>
          </a:p>
        </p:txBody>
      </p:sp>
      <p:sp>
        <p:nvSpPr>
          <p:cNvPr id="298" name="Shape 298"/>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en"/>
              <a:t>What type of entity plays the perfect catalytic role for technology development?</a:t>
            </a:r>
          </a:p>
          <a:p>
            <a:pPr lvl="0">
              <a:spcBef>
                <a:spcPts val="0"/>
              </a:spcBef>
              <a:buNone/>
            </a:pPr>
            <a:r>
              <a:rPr lang="en"/>
              <a:t>Are major corporates the sole source of inspiring adoption and mainstream integration?</a:t>
            </a:r>
          </a:p>
          <a:p>
            <a:pPr lvl="0">
              <a:spcBef>
                <a:spcPts val="0"/>
              </a:spcBef>
              <a:buNone/>
            </a:pPr>
            <a:r>
              <a:rPr lang="en"/>
              <a:t>How do major corporates challenge themselves to embrace and adopt disruptive innovation early on? </a:t>
            </a:r>
          </a:p>
          <a:p>
            <a:pPr lvl="0">
              <a:spcBef>
                <a:spcPts val="0"/>
              </a:spcBef>
              <a:buNone/>
            </a:pPr>
            <a:r>
              <a:rPr lang="en"/>
              <a:t>Hint next slide tells the story of 2 small businesses and university research proving to be quite catalytic...</a:t>
            </a:r>
          </a:p>
          <a:p>
            <a:pPr lvl="0">
              <a:spcBef>
                <a:spcPts val="0"/>
              </a:spcBef>
              <a:buNone/>
            </a:pPr>
            <a:r>
              <a:t/>
            </a:r>
            <a:endParaRP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128950" y="0"/>
            <a:ext cx="8790000" cy="801000"/>
          </a:xfrm>
          <a:prstGeom prst="rect">
            <a:avLst/>
          </a:prstGeom>
        </p:spPr>
        <p:txBody>
          <a:bodyPr anchorCtr="0" anchor="t" bIns="91425" lIns="91425" rIns="91425" tIns="91425">
            <a:noAutofit/>
          </a:bodyPr>
          <a:lstStyle/>
          <a:p>
            <a:pPr lvl="0">
              <a:spcBef>
                <a:spcPts val="0"/>
              </a:spcBef>
              <a:buNone/>
            </a:pPr>
            <a:r>
              <a:rPr lang="en"/>
              <a:t>How a small business co. fueled 2 life science hubs in the us</a:t>
            </a:r>
          </a:p>
        </p:txBody>
      </p:sp>
      <p:sp>
        <p:nvSpPr>
          <p:cNvPr id="304" name="Shape 304"/>
          <p:cNvSpPr txBox="1"/>
          <p:nvPr>
            <p:ph idx="1" type="body"/>
          </p:nvPr>
        </p:nvSpPr>
        <p:spPr>
          <a:xfrm>
            <a:off x="311700" y="731950"/>
            <a:ext cx="8520600" cy="4411500"/>
          </a:xfrm>
          <a:prstGeom prst="rect">
            <a:avLst/>
          </a:prstGeom>
        </p:spPr>
        <p:txBody>
          <a:bodyPr anchorCtr="0" anchor="t" bIns="91425" lIns="91425" rIns="91425" tIns="91425">
            <a:noAutofit/>
          </a:bodyPr>
          <a:lstStyle/>
          <a:p>
            <a:pPr indent="-228600" lvl="0" marL="457200" rtl="0">
              <a:lnSpc>
                <a:spcPct val="100000"/>
              </a:lnSpc>
              <a:spcBef>
                <a:spcPts val="0"/>
              </a:spcBef>
              <a:spcAft>
                <a:spcPts val="0"/>
              </a:spcAft>
              <a:buClr>
                <a:srgbClr val="000000"/>
              </a:buClr>
            </a:pPr>
            <a:r>
              <a:rPr lang="en">
                <a:solidFill>
                  <a:srgbClr val="000000"/>
                </a:solidFill>
              </a:rPr>
              <a:t>Biogen &amp; IDEC (pre-merger) subsisted on SBIR Awards dating back to 1986 and 1985 (respectively)</a:t>
            </a:r>
          </a:p>
          <a:p>
            <a:pPr lvl="0">
              <a:lnSpc>
                <a:spcPct val="100000"/>
              </a:lnSpc>
              <a:spcBef>
                <a:spcPts val="0"/>
              </a:spcBef>
              <a:spcAft>
                <a:spcPts val="0"/>
              </a:spcAft>
              <a:buNone/>
            </a:pPr>
            <a:r>
              <a:t/>
            </a:r>
            <a:endParaRPr>
              <a:solidFill>
                <a:srgbClr val="000000"/>
              </a:solidFill>
            </a:endParaRPr>
          </a:p>
          <a:p>
            <a:pPr indent="-228600" lvl="0" marL="457200" rtl="0">
              <a:lnSpc>
                <a:spcPct val="100000"/>
              </a:lnSpc>
              <a:spcBef>
                <a:spcPts val="440"/>
              </a:spcBef>
              <a:spcAft>
                <a:spcPts val="0"/>
              </a:spcAft>
            </a:pPr>
            <a:r>
              <a:rPr lang="en">
                <a:solidFill>
                  <a:srgbClr val="000000"/>
                </a:solidFill>
              </a:rPr>
              <a:t>Biogen’s core technology emanated out of </a:t>
            </a:r>
            <a:r>
              <a:rPr lang="en" u="sng">
                <a:solidFill>
                  <a:srgbClr val="0000FF"/>
                </a:solidFill>
                <a:hlinkClick r:id="rId3"/>
              </a:rPr>
              <a:t>MIT labs</a:t>
            </a:r>
            <a:r>
              <a:rPr lang="en">
                <a:solidFill>
                  <a:srgbClr val="000000"/>
                </a:solidFill>
              </a:rPr>
              <a:t> via Professor &amp; Nobel Laureate Phil Sharp, &amp; IDEC’s core technology came from </a:t>
            </a:r>
            <a:r>
              <a:rPr lang="en" u="sng">
                <a:solidFill>
                  <a:srgbClr val="0000FF"/>
                </a:solidFill>
                <a:hlinkClick r:id="rId4"/>
              </a:rPr>
              <a:t>UC San Diego </a:t>
            </a:r>
            <a:r>
              <a:rPr lang="en">
                <a:solidFill>
                  <a:srgbClr val="000000"/>
                </a:solidFill>
              </a:rPr>
              <a:t>via Professor Ivor Royston</a:t>
            </a:r>
          </a:p>
          <a:p>
            <a:pPr lvl="0">
              <a:lnSpc>
                <a:spcPct val="100000"/>
              </a:lnSpc>
              <a:spcBef>
                <a:spcPts val="440"/>
              </a:spcBef>
              <a:spcAft>
                <a:spcPts val="0"/>
              </a:spcAft>
              <a:buNone/>
            </a:pPr>
            <a:r>
              <a:t/>
            </a:r>
            <a:endParaRPr>
              <a:solidFill>
                <a:srgbClr val="000000"/>
              </a:solidFill>
            </a:endParaRPr>
          </a:p>
          <a:p>
            <a:pPr indent="-228600" lvl="0" marL="457200" rtl="0">
              <a:lnSpc>
                <a:spcPct val="100000"/>
              </a:lnSpc>
              <a:spcBef>
                <a:spcPts val="440"/>
              </a:spcBef>
              <a:spcAft>
                <a:spcPts val="0"/>
              </a:spcAft>
              <a:buClr>
                <a:srgbClr val="000000"/>
              </a:buClr>
            </a:pPr>
            <a:r>
              <a:rPr lang="en">
                <a:solidFill>
                  <a:srgbClr val="000000"/>
                </a:solidFill>
              </a:rPr>
              <a:t>SBIR Funding proved to be catalytic fuel for technology’s development from university labs into marketplace.</a:t>
            </a:r>
          </a:p>
          <a:p>
            <a:pPr lvl="0">
              <a:lnSpc>
                <a:spcPct val="100000"/>
              </a:lnSpc>
              <a:spcBef>
                <a:spcPts val="440"/>
              </a:spcBef>
              <a:spcAft>
                <a:spcPts val="0"/>
              </a:spcAft>
              <a:buNone/>
            </a:pPr>
            <a:r>
              <a:t/>
            </a:r>
            <a:endParaRPr>
              <a:solidFill>
                <a:srgbClr val="000000"/>
              </a:solidFill>
            </a:endParaRPr>
          </a:p>
          <a:p>
            <a:pPr indent="-228600" lvl="0" marL="457200" rtl="0">
              <a:lnSpc>
                <a:spcPct val="100000"/>
              </a:lnSpc>
              <a:spcBef>
                <a:spcPts val="440"/>
              </a:spcBef>
              <a:spcAft>
                <a:spcPts val="0"/>
              </a:spcAft>
              <a:buClr>
                <a:srgbClr val="000000"/>
              </a:buClr>
            </a:pPr>
            <a:r>
              <a:rPr lang="en">
                <a:solidFill>
                  <a:srgbClr val="000000"/>
                </a:solidFill>
              </a:rPr>
              <a:t>Market Cap $60.46 Bln</a:t>
            </a:r>
          </a:p>
          <a:p>
            <a:pPr lvl="0">
              <a:lnSpc>
                <a:spcPct val="100000"/>
              </a:lnSpc>
              <a:spcBef>
                <a:spcPts val="440"/>
              </a:spcBef>
              <a:spcAft>
                <a:spcPts val="0"/>
              </a:spcAft>
              <a:buNone/>
            </a:pPr>
            <a:r>
              <a:t/>
            </a:r>
            <a:endParaRPr>
              <a:solidFill>
                <a:srgbClr val="000000"/>
              </a:solidFill>
            </a:endParaRPr>
          </a:p>
          <a:p>
            <a:pPr indent="-228600" lvl="0" marL="457200">
              <a:lnSpc>
                <a:spcPct val="100000"/>
              </a:lnSpc>
              <a:spcBef>
                <a:spcPts val="440"/>
              </a:spcBef>
              <a:spcAft>
                <a:spcPts val="0"/>
              </a:spcAft>
              <a:buClr>
                <a:srgbClr val="000000"/>
              </a:buClr>
            </a:pPr>
            <a:r>
              <a:rPr lang="en">
                <a:solidFill>
                  <a:srgbClr val="000000"/>
                </a:solidFill>
              </a:rPr>
              <a:t>More than 7,000 employees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Commercialization Scale Up &amp; Targeted Assistance</a:t>
            </a:r>
          </a:p>
        </p:txBody>
      </p:sp>
      <p:sp>
        <p:nvSpPr>
          <p:cNvPr id="310" name="Shape 310"/>
          <p:cNvSpPr txBox="1"/>
          <p:nvPr>
            <p:ph idx="1" type="body"/>
          </p:nvPr>
        </p:nvSpPr>
        <p:spPr>
          <a:xfrm>
            <a:off x="311700" y="1228675"/>
            <a:ext cx="8520600" cy="26754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Regional Innovation Clusters</a:t>
            </a:r>
          </a:p>
          <a:p>
            <a:pPr indent="-228600" lvl="0" marL="457200" rtl="0">
              <a:lnSpc>
                <a:spcPct val="150000"/>
              </a:lnSpc>
              <a:spcBef>
                <a:spcPts val="0"/>
              </a:spcBef>
            </a:pPr>
            <a:r>
              <a:rPr lang="en"/>
              <a:t>Incubators</a:t>
            </a:r>
          </a:p>
          <a:p>
            <a:pPr indent="-228600" lvl="0" marL="457200" rtl="0">
              <a:lnSpc>
                <a:spcPct val="150000"/>
              </a:lnSpc>
              <a:spcBef>
                <a:spcPts val="0"/>
              </a:spcBef>
            </a:pPr>
            <a:r>
              <a:rPr lang="en"/>
              <a:t>Growth Accelerators</a:t>
            </a:r>
          </a:p>
          <a:p>
            <a:pPr indent="-228600" lvl="0" marL="457200" rtl="0">
              <a:lnSpc>
                <a:spcPct val="150000"/>
              </a:lnSpc>
              <a:spcBef>
                <a:spcPts val="0"/>
              </a:spcBef>
            </a:pPr>
            <a:r>
              <a:rPr lang="en"/>
              <a:t>Small Business Development Centers</a:t>
            </a:r>
          </a:p>
          <a:p>
            <a:pPr indent="-228600" lvl="0" marL="457200">
              <a:lnSpc>
                <a:spcPct val="150000"/>
              </a:lnSpc>
              <a:spcBef>
                <a:spcPts val="0"/>
              </a:spcBef>
            </a:pPr>
            <a:r>
              <a:rPr lang="en"/>
              <a:t>Public Research Labs</a:t>
            </a:r>
          </a:p>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86550" y="73525"/>
            <a:ext cx="8970900" cy="801000"/>
          </a:xfrm>
          <a:prstGeom prst="rect">
            <a:avLst/>
          </a:prstGeom>
        </p:spPr>
        <p:txBody>
          <a:bodyPr anchorCtr="0" anchor="t" bIns="91425" lIns="91425" rIns="91425" tIns="91425">
            <a:noAutofit/>
          </a:bodyPr>
          <a:lstStyle/>
          <a:p>
            <a:pPr lvl="0">
              <a:spcBef>
                <a:spcPts val="0"/>
              </a:spcBef>
              <a:buNone/>
            </a:pPr>
            <a:r>
              <a:rPr lang="en"/>
              <a:t>Crucial ingredients to make an innovation ecosystem work</a:t>
            </a:r>
          </a:p>
        </p:txBody>
      </p:sp>
      <p:sp>
        <p:nvSpPr>
          <p:cNvPr id="316" name="Shape 316"/>
          <p:cNvSpPr txBox="1"/>
          <p:nvPr>
            <p:ph idx="1" type="body"/>
          </p:nvPr>
        </p:nvSpPr>
        <p:spPr>
          <a:xfrm>
            <a:off x="311700" y="965100"/>
            <a:ext cx="8520600" cy="4068600"/>
          </a:xfrm>
          <a:prstGeom prst="rect">
            <a:avLst/>
          </a:prstGeom>
        </p:spPr>
        <p:txBody>
          <a:bodyPr anchorCtr="0" anchor="t" bIns="91425" lIns="91425" rIns="91425" tIns="91425">
            <a:noAutofit/>
          </a:bodyPr>
          <a:lstStyle/>
          <a:p>
            <a:pPr indent="-228600" lvl="0" marL="457200">
              <a:lnSpc>
                <a:spcPct val="150000"/>
              </a:lnSpc>
              <a:spcBef>
                <a:spcPts val="0"/>
              </a:spcBef>
            </a:pPr>
            <a:r>
              <a:rPr lang="en"/>
              <a:t>Freedom to innovate &amp; operate</a:t>
            </a:r>
          </a:p>
          <a:p>
            <a:pPr indent="-228600" lvl="0" marL="457200">
              <a:lnSpc>
                <a:spcPct val="150000"/>
              </a:lnSpc>
              <a:spcBef>
                <a:spcPts val="0"/>
              </a:spcBef>
            </a:pPr>
            <a:r>
              <a:rPr lang="en"/>
              <a:t>Strong rule of Law (IP, Tax, Contract)</a:t>
            </a:r>
          </a:p>
          <a:p>
            <a:pPr indent="-228600" lvl="0" marL="457200" rtl="0">
              <a:lnSpc>
                <a:spcPct val="150000"/>
              </a:lnSpc>
              <a:spcBef>
                <a:spcPts val="0"/>
              </a:spcBef>
            </a:pPr>
            <a:r>
              <a:rPr lang="en"/>
              <a:t>Multidisciplinary-driven environment</a:t>
            </a:r>
          </a:p>
          <a:p>
            <a:pPr indent="-228600" lvl="0" marL="457200" rtl="0">
              <a:lnSpc>
                <a:spcPct val="150000"/>
              </a:lnSpc>
              <a:spcBef>
                <a:spcPts val="0"/>
              </a:spcBef>
            </a:pPr>
            <a:r>
              <a:rPr lang="en"/>
              <a:t>Strong embrace for diverse thinking</a:t>
            </a:r>
          </a:p>
          <a:p>
            <a:pPr indent="-228600" lvl="0" marL="457200" rtl="0">
              <a:lnSpc>
                <a:spcPct val="150000"/>
              </a:lnSpc>
              <a:spcBef>
                <a:spcPts val="0"/>
              </a:spcBef>
            </a:pPr>
            <a:r>
              <a:rPr lang="en"/>
              <a:t>Support and encourage immigration of talented folks</a:t>
            </a:r>
          </a:p>
          <a:p>
            <a:pPr indent="-228600" lvl="0" marL="457200" rtl="0">
              <a:lnSpc>
                <a:spcPct val="150000"/>
              </a:lnSpc>
              <a:spcBef>
                <a:spcPts val="0"/>
              </a:spcBef>
            </a:pPr>
            <a:r>
              <a:rPr lang="en"/>
              <a:t>Culture of competitive collaboration</a:t>
            </a:r>
          </a:p>
          <a:p>
            <a:pPr indent="-228600" lvl="0" marL="457200" rtl="0">
              <a:lnSpc>
                <a:spcPct val="150000"/>
              </a:lnSpc>
              <a:spcBef>
                <a:spcPts val="0"/>
              </a:spcBef>
            </a:pPr>
            <a:r>
              <a:rPr lang="en"/>
              <a:t>Willing to play the long game</a:t>
            </a:r>
          </a:p>
          <a:p>
            <a:pPr indent="-228600" lvl="0" marL="457200" rtl="0">
              <a:lnSpc>
                <a:spcPct val="150000"/>
              </a:lnSpc>
              <a:spcBef>
                <a:spcPts val="0"/>
              </a:spcBef>
            </a:pPr>
            <a:r>
              <a:rPr lang="en"/>
              <a:t>Smart and agile regulatory framework</a:t>
            </a:r>
          </a:p>
          <a:p>
            <a:pPr indent="-228600" lvl="0" marL="457200" rtl="0">
              <a:lnSpc>
                <a:spcPct val="150000"/>
              </a:lnSpc>
              <a:spcBef>
                <a:spcPts val="0"/>
              </a:spcBef>
            </a:pPr>
            <a:r>
              <a:rPr lang="en"/>
              <a:t>A system willing to reinvent itself over and over</a:t>
            </a:r>
          </a:p>
          <a:p>
            <a:pPr indent="-228600" lvl="0" marL="457200" rtl="0">
              <a:lnSpc>
                <a:spcPct val="150000"/>
              </a:lnSpc>
              <a:spcBef>
                <a:spcPts val="0"/>
              </a:spcBef>
            </a:pPr>
            <a:r>
              <a:rPr lang="en"/>
              <a:t>Strong culture of mentorship</a:t>
            </a:r>
          </a:p>
          <a:p>
            <a:pPr lvl="0" rtl="0">
              <a:lnSpc>
                <a:spcPct val="150000"/>
              </a:lnSpc>
              <a:spcBef>
                <a:spcPts val="0"/>
              </a:spcBef>
              <a:buNone/>
            </a:pPr>
            <a:r>
              <a:t/>
            </a:r>
            <a:endParaRPr/>
          </a:p>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Benefits from a thriving innovation ecosystem</a:t>
            </a:r>
          </a:p>
        </p:txBody>
      </p:sp>
      <p:pic>
        <p:nvPicPr>
          <p:cNvPr id="322" name="Shape 322"/>
          <p:cNvPicPr preferRelativeResize="0"/>
          <p:nvPr/>
        </p:nvPicPr>
        <p:blipFill>
          <a:blip r:embed="rId3">
            <a:alphaModFix/>
          </a:blip>
          <a:stretch>
            <a:fillRect/>
          </a:stretch>
        </p:blipFill>
        <p:spPr>
          <a:xfrm>
            <a:off x="0" y="1320117"/>
            <a:ext cx="9143999" cy="2503264"/>
          </a:xfrm>
          <a:prstGeom prst="rect">
            <a:avLst/>
          </a:prstGeom>
          <a:noFill/>
          <a:ln>
            <a:noFill/>
          </a:ln>
        </p:spPr>
      </p:pic>
      <p:sp>
        <p:nvSpPr>
          <p:cNvPr id="323" name="Shape 323"/>
          <p:cNvSpPr txBox="1"/>
          <p:nvPr/>
        </p:nvSpPr>
        <p:spPr>
          <a:xfrm>
            <a:off x="0" y="4693875"/>
            <a:ext cx="1699800" cy="361800"/>
          </a:xfrm>
          <a:prstGeom prst="rect">
            <a:avLst/>
          </a:prstGeom>
          <a:noFill/>
          <a:ln>
            <a:noFill/>
          </a:ln>
        </p:spPr>
        <p:txBody>
          <a:bodyPr anchorCtr="0" anchor="t" bIns="91425" lIns="91425" rIns="91425" tIns="91425">
            <a:noAutofit/>
          </a:bodyPr>
          <a:lstStyle/>
          <a:p>
            <a:pPr lvl="0">
              <a:spcBef>
                <a:spcPts val="0"/>
              </a:spcBef>
              <a:buNone/>
            </a:pPr>
            <a:r>
              <a:rPr lang="en" sz="900"/>
              <a:t>Source: Up Global</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pic>
        <p:nvPicPr>
          <p:cNvPr id="328" name="Shape 328"/>
          <p:cNvPicPr preferRelativeResize="0"/>
          <p:nvPr/>
        </p:nvPicPr>
        <p:blipFill>
          <a:blip r:embed="rId3">
            <a:alphaModFix/>
          </a:blip>
          <a:stretch>
            <a:fillRect/>
          </a:stretch>
        </p:blipFill>
        <p:spPr>
          <a:xfrm>
            <a:off x="319500" y="0"/>
            <a:ext cx="8530825" cy="4991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pic>
        <p:nvPicPr>
          <p:cNvPr id="333" name="Shape 333"/>
          <p:cNvPicPr preferRelativeResize="0"/>
          <p:nvPr/>
        </p:nvPicPr>
        <p:blipFill>
          <a:blip r:embed="rId3">
            <a:alphaModFix/>
          </a:blip>
          <a:stretch>
            <a:fillRect/>
          </a:stretch>
        </p:blipFill>
        <p:spPr>
          <a:xfrm>
            <a:off x="269137" y="339975"/>
            <a:ext cx="8605724" cy="3407024"/>
          </a:xfrm>
          <a:prstGeom prst="rect">
            <a:avLst/>
          </a:prstGeom>
          <a:noFill/>
          <a:ln>
            <a:noFill/>
          </a:ln>
        </p:spPr>
      </p:pic>
      <p:sp>
        <p:nvSpPr>
          <p:cNvPr id="334" name="Shape 334"/>
          <p:cNvSpPr txBox="1"/>
          <p:nvPr/>
        </p:nvSpPr>
        <p:spPr>
          <a:xfrm>
            <a:off x="0" y="4419675"/>
            <a:ext cx="5505300" cy="526500"/>
          </a:xfrm>
          <a:prstGeom prst="rect">
            <a:avLst/>
          </a:prstGeom>
          <a:noFill/>
          <a:ln>
            <a:noFill/>
          </a:ln>
        </p:spPr>
        <p:txBody>
          <a:bodyPr anchorCtr="0" anchor="ctr" bIns="91425" lIns="91425" rIns="91425" tIns="91425">
            <a:noAutofit/>
          </a:bodyPr>
          <a:lstStyle/>
          <a:p>
            <a:pPr lvl="0" rtl="0">
              <a:spcBef>
                <a:spcPts val="0"/>
              </a:spcBef>
              <a:buNone/>
            </a:pPr>
            <a:r>
              <a:rPr lang="en" sz="900"/>
              <a:t>Source: </a:t>
            </a:r>
            <a:r>
              <a:rPr lang="en" sz="900" u="sng">
                <a:solidFill>
                  <a:schemeClr val="hlink"/>
                </a:solidFill>
                <a:hlinkClick r:id="rId4"/>
              </a:rPr>
              <a:t>http://fortune.com/2016/03/08/davos-new-industrial-revolution/</a:t>
            </a:r>
            <a:r>
              <a:rPr lang="en" sz="900"/>
              <a:t>  via World Economic Forum</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What innovation ecosystems make sense for sri lanka?</a:t>
            </a:r>
          </a:p>
        </p:txBody>
      </p:sp>
      <p:pic>
        <p:nvPicPr>
          <p:cNvPr id="340" name="Shape 340"/>
          <p:cNvPicPr preferRelativeResize="0"/>
          <p:nvPr/>
        </p:nvPicPr>
        <p:blipFill>
          <a:blip r:embed="rId3">
            <a:alphaModFix/>
          </a:blip>
          <a:stretch>
            <a:fillRect/>
          </a:stretch>
        </p:blipFill>
        <p:spPr>
          <a:xfrm>
            <a:off x="5747612" y="1093850"/>
            <a:ext cx="3286125" cy="1390650"/>
          </a:xfrm>
          <a:prstGeom prst="rect">
            <a:avLst/>
          </a:prstGeom>
          <a:noFill/>
          <a:ln>
            <a:noFill/>
          </a:ln>
        </p:spPr>
      </p:pic>
      <p:pic>
        <p:nvPicPr>
          <p:cNvPr id="341" name="Shape 341"/>
          <p:cNvPicPr preferRelativeResize="0"/>
          <p:nvPr/>
        </p:nvPicPr>
        <p:blipFill>
          <a:blip r:embed="rId4">
            <a:alphaModFix/>
          </a:blip>
          <a:stretch>
            <a:fillRect/>
          </a:stretch>
        </p:blipFill>
        <p:spPr>
          <a:xfrm>
            <a:off x="3114575" y="2484500"/>
            <a:ext cx="2776260" cy="1619247"/>
          </a:xfrm>
          <a:prstGeom prst="rect">
            <a:avLst/>
          </a:prstGeom>
          <a:noFill/>
          <a:ln>
            <a:noFill/>
          </a:ln>
        </p:spPr>
      </p:pic>
      <p:pic>
        <p:nvPicPr>
          <p:cNvPr id="342" name="Shape 342"/>
          <p:cNvPicPr preferRelativeResize="0"/>
          <p:nvPr/>
        </p:nvPicPr>
        <p:blipFill>
          <a:blip r:embed="rId5">
            <a:alphaModFix/>
          </a:blip>
          <a:stretch>
            <a:fillRect/>
          </a:stretch>
        </p:blipFill>
        <p:spPr>
          <a:xfrm>
            <a:off x="6176250" y="3444600"/>
            <a:ext cx="2857500" cy="1600200"/>
          </a:xfrm>
          <a:prstGeom prst="rect">
            <a:avLst/>
          </a:prstGeom>
          <a:noFill/>
          <a:ln>
            <a:noFill/>
          </a:ln>
        </p:spPr>
      </p:pic>
      <p:pic>
        <p:nvPicPr>
          <p:cNvPr id="343" name="Shape 343"/>
          <p:cNvPicPr preferRelativeResize="0"/>
          <p:nvPr/>
        </p:nvPicPr>
        <p:blipFill>
          <a:blip r:embed="rId6">
            <a:alphaModFix/>
          </a:blip>
          <a:stretch>
            <a:fillRect/>
          </a:stretch>
        </p:blipFill>
        <p:spPr>
          <a:xfrm>
            <a:off x="976049" y="3203000"/>
            <a:ext cx="1670099" cy="1841800"/>
          </a:xfrm>
          <a:prstGeom prst="rect">
            <a:avLst/>
          </a:prstGeom>
          <a:noFill/>
          <a:ln>
            <a:noFill/>
          </a:ln>
        </p:spPr>
      </p:pic>
      <p:pic>
        <p:nvPicPr>
          <p:cNvPr id="344" name="Shape 344"/>
          <p:cNvPicPr preferRelativeResize="0"/>
          <p:nvPr/>
        </p:nvPicPr>
        <p:blipFill>
          <a:blip r:embed="rId7">
            <a:alphaModFix/>
          </a:blip>
          <a:stretch>
            <a:fillRect/>
          </a:stretch>
        </p:blipFill>
        <p:spPr>
          <a:xfrm>
            <a:off x="151675" y="1268775"/>
            <a:ext cx="2819400" cy="1619250"/>
          </a:xfrm>
          <a:prstGeom prst="rect">
            <a:avLst/>
          </a:prstGeom>
          <a:noFill/>
          <a:ln>
            <a:noFill/>
          </a:ln>
        </p:spPr>
      </p:pic>
      <p:sp>
        <p:nvSpPr>
          <p:cNvPr id="345" name="Shape 345"/>
          <p:cNvSpPr txBox="1"/>
          <p:nvPr/>
        </p:nvSpPr>
        <p:spPr>
          <a:xfrm>
            <a:off x="3587925" y="4779300"/>
            <a:ext cx="1467900" cy="364200"/>
          </a:xfrm>
          <a:prstGeom prst="rect">
            <a:avLst/>
          </a:prstGeom>
          <a:noFill/>
          <a:ln>
            <a:noFill/>
          </a:ln>
        </p:spPr>
        <p:txBody>
          <a:bodyPr anchorCtr="0" anchor="t" bIns="91425" lIns="91425" rIns="91425" tIns="91425">
            <a:noAutofit/>
          </a:bodyPr>
          <a:lstStyle/>
          <a:p>
            <a:pPr lvl="0">
              <a:spcBef>
                <a:spcPts val="0"/>
              </a:spcBef>
              <a:buNone/>
            </a:pPr>
            <a:r>
              <a:rPr lang="en" sz="900"/>
              <a:t>Source: Google Images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Future positive Entrepreneurial #changeAgents for SL!</a:t>
            </a:r>
          </a:p>
        </p:txBody>
      </p:sp>
      <p:pic>
        <p:nvPicPr>
          <p:cNvPr id="351" name="Shape 351"/>
          <p:cNvPicPr preferRelativeResize="0"/>
          <p:nvPr/>
        </p:nvPicPr>
        <p:blipFill>
          <a:blip r:embed="rId3">
            <a:alphaModFix/>
          </a:blip>
          <a:stretch>
            <a:fillRect/>
          </a:stretch>
        </p:blipFill>
        <p:spPr>
          <a:xfrm>
            <a:off x="5974800" y="1256225"/>
            <a:ext cx="2857500" cy="1600200"/>
          </a:xfrm>
          <a:prstGeom prst="rect">
            <a:avLst/>
          </a:prstGeom>
          <a:noFill/>
          <a:ln>
            <a:noFill/>
          </a:ln>
        </p:spPr>
      </p:pic>
      <p:pic>
        <p:nvPicPr>
          <p:cNvPr id="352" name="Shape 352"/>
          <p:cNvPicPr preferRelativeResize="0"/>
          <p:nvPr/>
        </p:nvPicPr>
        <p:blipFill>
          <a:blip r:embed="rId4">
            <a:alphaModFix/>
          </a:blip>
          <a:stretch>
            <a:fillRect/>
          </a:stretch>
        </p:blipFill>
        <p:spPr>
          <a:xfrm>
            <a:off x="311700" y="3042850"/>
            <a:ext cx="2857500" cy="1600200"/>
          </a:xfrm>
          <a:prstGeom prst="rect">
            <a:avLst/>
          </a:prstGeom>
          <a:noFill/>
          <a:ln>
            <a:noFill/>
          </a:ln>
        </p:spPr>
      </p:pic>
      <p:pic>
        <p:nvPicPr>
          <p:cNvPr id="353" name="Shape 353"/>
          <p:cNvPicPr preferRelativeResize="0"/>
          <p:nvPr/>
        </p:nvPicPr>
        <p:blipFill>
          <a:blip r:embed="rId5">
            <a:alphaModFix/>
          </a:blip>
          <a:stretch>
            <a:fillRect/>
          </a:stretch>
        </p:blipFill>
        <p:spPr>
          <a:xfrm>
            <a:off x="3481200" y="1503987"/>
            <a:ext cx="2047875" cy="2238375"/>
          </a:xfrm>
          <a:prstGeom prst="rect">
            <a:avLst/>
          </a:prstGeom>
          <a:noFill/>
          <a:ln>
            <a:noFill/>
          </a:ln>
        </p:spPr>
      </p:pic>
      <p:sp>
        <p:nvSpPr>
          <p:cNvPr id="354" name="Shape 354"/>
          <p:cNvSpPr txBox="1"/>
          <p:nvPr/>
        </p:nvSpPr>
        <p:spPr>
          <a:xfrm>
            <a:off x="194250" y="4688400"/>
            <a:ext cx="3092400" cy="274200"/>
          </a:xfrm>
          <a:prstGeom prst="rect">
            <a:avLst/>
          </a:prstGeom>
          <a:noFill/>
          <a:ln>
            <a:noFill/>
          </a:ln>
        </p:spPr>
        <p:txBody>
          <a:bodyPr anchorCtr="0" anchor="t" bIns="91425" lIns="91425" rIns="91425" tIns="91425">
            <a:noAutofit/>
          </a:bodyPr>
          <a:lstStyle/>
          <a:p>
            <a:pPr lvl="0">
              <a:spcBef>
                <a:spcPts val="0"/>
              </a:spcBef>
              <a:buNone/>
            </a:pPr>
            <a:r>
              <a:rPr lang="en"/>
              <a:t>Kalinga Athulathmudali-</a:t>
            </a:r>
            <a:r>
              <a:rPr b="1" i="1" lang="en"/>
              <a:t>TechKatha</a:t>
            </a:r>
          </a:p>
          <a:p>
            <a:pPr lvl="0">
              <a:spcBef>
                <a:spcPts val="0"/>
              </a:spcBef>
              <a:buNone/>
            </a:pPr>
            <a:r>
              <a:rPr lang="en" sz="900"/>
              <a:t>Source: IPS</a:t>
            </a:r>
          </a:p>
        </p:txBody>
      </p:sp>
      <p:sp>
        <p:nvSpPr>
          <p:cNvPr id="355" name="Shape 355"/>
          <p:cNvSpPr txBox="1"/>
          <p:nvPr/>
        </p:nvSpPr>
        <p:spPr>
          <a:xfrm>
            <a:off x="3279000" y="3860350"/>
            <a:ext cx="3761700" cy="737100"/>
          </a:xfrm>
          <a:prstGeom prst="rect">
            <a:avLst/>
          </a:prstGeom>
          <a:noFill/>
          <a:ln>
            <a:noFill/>
          </a:ln>
        </p:spPr>
        <p:txBody>
          <a:bodyPr anchorCtr="0" anchor="t" bIns="91425" lIns="91425" rIns="91425" tIns="91425">
            <a:noAutofit/>
          </a:bodyPr>
          <a:lstStyle/>
          <a:p>
            <a:pPr lvl="0">
              <a:spcBef>
                <a:spcPts val="0"/>
              </a:spcBef>
              <a:buNone/>
            </a:pPr>
            <a:r>
              <a:rPr lang="en"/>
              <a:t>Charitha Abeyratne &amp; Prasanna Hettiarachchi</a:t>
            </a:r>
          </a:p>
          <a:p>
            <a:pPr lvl="0">
              <a:spcBef>
                <a:spcPts val="0"/>
              </a:spcBef>
              <a:buNone/>
            </a:pPr>
            <a:r>
              <a:rPr b="1" i="1" lang="en"/>
              <a:t>Saraii Village &amp; Saaraketha</a:t>
            </a:r>
          </a:p>
          <a:p>
            <a:pPr lvl="0">
              <a:spcBef>
                <a:spcPts val="0"/>
              </a:spcBef>
              <a:buNone/>
            </a:pPr>
            <a:r>
              <a:rPr lang="en" sz="900"/>
              <a:t>Source: Dailynews.LK</a:t>
            </a:r>
          </a:p>
        </p:txBody>
      </p:sp>
      <p:sp>
        <p:nvSpPr>
          <p:cNvPr id="356" name="Shape 356"/>
          <p:cNvSpPr txBox="1"/>
          <p:nvPr/>
        </p:nvSpPr>
        <p:spPr>
          <a:xfrm>
            <a:off x="3619075" y="4715425"/>
            <a:ext cx="5415300" cy="636000"/>
          </a:xfrm>
          <a:prstGeom prst="rect">
            <a:avLst/>
          </a:prstGeom>
          <a:noFill/>
          <a:ln>
            <a:noFill/>
          </a:ln>
        </p:spPr>
        <p:txBody>
          <a:bodyPr anchorCtr="0" anchor="t" bIns="91425" lIns="91425" rIns="91425" tIns="91425">
            <a:noAutofit/>
          </a:bodyPr>
          <a:lstStyle/>
          <a:p>
            <a:pPr lvl="0">
              <a:spcBef>
                <a:spcPts val="0"/>
              </a:spcBef>
              <a:buNone/>
            </a:pPr>
            <a:r>
              <a:rPr b="1" i="1" lang="en">
                <a:solidFill>
                  <a:srgbClr val="741B47"/>
                </a:solidFill>
              </a:rPr>
              <a:t>Entrepreneurship knows no race, creed, gender, age, etc...</a:t>
            </a:r>
          </a:p>
        </p:txBody>
      </p:sp>
      <p:sp>
        <p:nvSpPr>
          <p:cNvPr id="357" name="Shape 357"/>
          <p:cNvSpPr txBox="1"/>
          <p:nvPr/>
        </p:nvSpPr>
        <p:spPr>
          <a:xfrm>
            <a:off x="5974800" y="2909125"/>
            <a:ext cx="2954100" cy="504600"/>
          </a:xfrm>
          <a:prstGeom prst="rect">
            <a:avLst/>
          </a:prstGeom>
          <a:noFill/>
          <a:ln>
            <a:noFill/>
          </a:ln>
        </p:spPr>
        <p:txBody>
          <a:bodyPr anchorCtr="0" anchor="t" bIns="91425" lIns="91425" rIns="91425" tIns="91425">
            <a:noAutofit/>
          </a:bodyPr>
          <a:lstStyle/>
          <a:p>
            <a:pPr lvl="0">
              <a:spcBef>
                <a:spcPts val="0"/>
              </a:spcBef>
              <a:buNone/>
            </a:pPr>
            <a:r>
              <a:rPr lang="en"/>
              <a:t>Lahiru Pathmalal-</a:t>
            </a:r>
            <a:r>
              <a:rPr b="1" i="1" lang="en"/>
              <a:t>Takas.lk</a:t>
            </a:r>
          </a:p>
          <a:p>
            <a:pPr lvl="0">
              <a:spcBef>
                <a:spcPts val="0"/>
              </a:spcBef>
              <a:buNone/>
            </a:pPr>
            <a:r>
              <a:rPr lang="en" sz="900"/>
              <a:t>Source: IPS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ctrTitle"/>
          </p:nvPr>
        </p:nvSpPr>
        <p:spPr>
          <a:xfrm>
            <a:off x="428854" y="890221"/>
            <a:ext cx="8297700" cy="3600600"/>
          </a:xfrm>
          <a:prstGeom prst="rect">
            <a:avLst/>
          </a:prstGeom>
          <a:noFill/>
          <a:ln>
            <a:noFill/>
          </a:ln>
        </p:spPr>
        <p:txBody>
          <a:bodyPr anchorCtr="0" anchor="t" bIns="45700" lIns="0" rIns="0" tIns="45700">
            <a:noAutofit/>
          </a:bodyPr>
          <a:lstStyle/>
          <a:p>
            <a:pPr indent="0" lvl="0" marL="0" marR="0" rtl="0" algn="ctr">
              <a:spcBef>
                <a:spcPts val="0"/>
              </a:spcBef>
              <a:spcAft>
                <a:spcPts val="0"/>
              </a:spcAft>
              <a:buSzPct val="25000"/>
              <a:buNone/>
            </a:pPr>
            <a:r>
              <a:rPr b="1" i="1" lang="en" sz="1600" u="none" cap="none" strike="noStrike">
                <a:solidFill>
                  <a:schemeClr val="dk1"/>
                </a:solidFill>
                <a:latin typeface="Arial"/>
                <a:ea typeface="Arial"/>
                <a:cs typeface="Arial"/>
                <a:sym typeface="Arial"/>
              </a:rPr>
              <a:t>What do we actually do?</a:t>
            </a:r>
            <a:br>
              <a:rPr b="1" i="1" lang="en" sz="1600" u="none" cap="none" strike="noStrike">
                <a:solidFill>
                  <a:schemeClr val="dk1"/>
                </a:solidFill>
                <a:latin typeface="Arial"/>
                <a:ea typeface="Arial"/>
                <a:cs typeface="Arial"/>
                <a:sym typeface="Arial"/>
              </a:rPr>
            </a:br>
            <a:br>
              <a:rPr b="1" i="1" lang="en" sz="1600" u="none" cap="none" strike="noStrike">
                <a:solidFill>
                  <a:schemeClr val="dk1"/>
                </a:solidFill>
                <a:latin typeface="Arial"/>
                <a:ea typeface="Arial"/>
                <a:cs typeface="Arial"/>
                <a:sym typeface="Arial"/>
              </a:rPr>
            </a:br>
          </a:p>
        </p:txBody>
      </p:sp>
      <p:sp>
        <p:nvSpPr>
          <p:cNvPr id="120" name="Shape 120"/>
          <p:cNvSpPr/>
          <p:nvPr/>
        </p:nvSpPr>
        <p:spPr>
          <a:xfrm>
            <a:off x="115041" y="1241881"/>
            <a:ext cx="4572000" cy="1938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 sz="1800" u="none" cap="none" strike="noStrike">
                <a:solidFill>
                  <a:schemeClr val="dk1"/>
                </a:solidFill>
                <a:latin typeface="Arial"/>
                <a:ea typeface="Arial"/>
                <a:cs typeface="Arial"/>
                <a:sym typeface="Arial"/>
              </a:rPr>
              <a:t>In the Small Business Act of July 30, 1953, Congress created the Small Business Administration, whose function is to "aid, counsel, assist and protect, insofar as is possible, the interests of small business concerns." The charter also stipulates that SBA would ensure small businesses a "fair proportion" of government contracts and sales of surplus property.</a:t>
            </a:r>
          </a:p>
        </p:txBody>
      </p:sp>
      <p:sp>
        <p:nvSpPr>
          <p:cNvPr id="121" name="Shape 121"/>
          <p:cNvSpPr/>
          <p:nvPr/>
        </p:nvSpPr>
        <p:spPr>
          <a:xfrm>
            <a:off x="2390700" y="3899050"/>
            <a:ext cx="6753300" cy="276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1800">
                <a:solidFill>
                  <a:schemeClr val="dk1"/>
                </a:solidFill>
                <a:latin typeface="Arial"/>
                <a:ea typeface="Arial"/>
                <a:cs typeface="Arial"/>
                <a:sym typeface="Arial"/>
              </a:rPr>
              <a:t> “3 C’s &amp; a D”— </a:t>
            </a:r>
            <a:r>
              <a:rPr b="1" i="1" lang="en" sz="1800">
                <a:solidFill>
                  <a:schemeClr val="dk1"/>
                </a:solidFill>
                <a:latin typeface="Arial"/>
                <a:ea typeface="Arial"/>
                <a:cs typeface="Arial"/>
                <a:sym typeface="Arial"/>
              </a:rPr>
              <a:t>capital</a:t>
            </a:r>
            <a:r>
              <a:rPr b="1" lang="en" sz="1800">
                <a:solidFill>
                  <a:schemeClr val="dk1"/>
                </a:solidFill>
                <a:latin typeface="Arial"/>
                <a:ea typeface="Arial"/>
                <a:cs typeface="Arial"/>
                <a:sym typeface="Arial"/>
              </a:rPr>
              <a:t>, </a:t>
            </a:r>
            <a:r>
              <a:rPr b="1" i="1" lang="en" sz="1800">
                <a:solidFill>
                  <a:schemeClr val="dk1"/>
                </a:solidFill>
                <a:latin typeface="Arial"/>
                <a:ea typeface="Arial"/>
                <a:cs typeface="Arial"/>
                <a:sym typeface="Arial"/>
              </a:rPr>
              <a:t>contracting</a:t>
            </a:r>
            <a:r>
              <a:rPr b="1" lang="en" sz="1800">
                <a:solidFill>
                  <a:schemeClr val="dk1"/>
                </a:solidFill>
                <a:latin typeface="Arial"/>
                <a:ea typeface="Arial"/>
                <a:cs typeface="Arial"/>
                <a:sym typeface="Arial"/>
              </a:rPr>
              <a:t>, </a:t>
            </a:r>
            <a:r>
              <a:rPr b="1" i="1" lang="en" sz="1800">
                <a:solidFill>
                  <a:schemeClr val="dk1"/>
                </a:solidFill>
                <a:latin typeface="Arial"/>
                <a:ea typeface="Arial"/>
                <a:cs typeface="Arial"/>
                <a:sym typeface="Arial"/>
              </a:rPr>
              <a:t>counseling</a:t>
            </a:r>
            <a:r>
              <a:rPr b="1" lang="en" sz="1800">
                <a:solidFill>
                  <a:schemeClr val="dk1"/>
                </a:solidFill>
                <a:latin typeface="Arial"/>
                <a:ea typeface="Arial"/>
                <a:cs typeface="Arial"/>
                <a:sym typeface="Arial"/>
              </a:rPr>
              <a:t>, &amp; disaster</a:t>
            </a:r>
          </a:p>
        </p:txBody>
      </p:sp>
      <p:sp>
        <p:nvSpPr>
          <p:cNvPr id="122" name="Shape 122"/>
          <p:cNvSpPr txBox="1"/>
          <p:nvPr/>
        </p:nvSpPr>
        <p:spPr>
          <a:xfrm>
            <a:off x="259383" y="4231791"/>
            <a:ext cx="8375100" cy="4845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 sz="1800">
                <a:solidFill>
                  <a:schemeClr val="dk1"/>
                </a:solidFill>
                <a:latin typeface="Arial"/>
                <a:ea typeface="Arial"/>
                <a:cs typeface="Arial"/>
                <a:sym typeface="Arial"/>
              </a:rPr>
              <a:t>SBA-OII primary work w/ 11 participating federal agencies on efforts related to the </a:t>
            </a:r>
            <a:r>
              <a:rPr i="1" lang="en" sz="1800">
                <a:solidFill>
                  <a:schemeClr val="dk1"/>
                </a:solidFill>
                <a:latin typeface="Arial"/>
                <a:ea typeface="Arial"/>
                <a:cs typeface="Arial"/>
                <a:sym typeface="Arial"/>
              </a:rPr>
              <a:t>3C’s</a:t>
            </a:r>
            <a:r>
              <a:rPr lang="en" sz="1800">
                <a:solidFill>
                  <a:schemeClr val="dk1"/>
                </a:solidFill>
                <a:latin typeface="Arial"/>
                <a:ea typeface="Arial"/>
                <a:cs typeface="Arial"/>
                <a:sym typeface="Arial"/>
              </a:rPr>
              <a:t> from both policy and programmatic oversight.</a:t>
            </a:r>
          </a:p>
        </p:txBody>
      </p:sp>
      <p:pic>
        <p:nvPicPr>
          <p:cNvPr id="123" name="Shape 123"/>
          <p:cNvPicPr preferRelativeResize="0"/>
          <p:nvPr/>
        </p:nvPicPr>
        <p:blipFill>
          <a:blip r:embed="rId3">
            <a:alphaModFix/>
          </a:blip>
          <a:stretch>
            <a:fillRect/>
          </a:stretch>
        </p:blipFill>
        <p:spPr>
          <a:xfrm>
            <a:off x="7515100" y="2455100"/>
            <a:ext cx="1066800" cy="1066800"/>
          </a:xfrm>
          <a:prstGeom prst="rect">
            <a:avLst/>
          </a:prstGeom>
          <a:noFill/>
          <a:ln>
            <a:noFill/>
          </a:ln>
        </p:spPr>
      </p:pic>
      <p:pic>
        <p:nvPicPr>
          <p:cNvPr id="124" name="Shape 124"/>
          <p:cNvPicPr preferRelativeResize="0"/>
          <p:nvPr/>
        </p:nvPicPr>
        <p:blipFill>
          <a:blip r:embed="rId4">
            <a:alphaModFix/>
          </a:blip>
          <a:stretch>
            <a:fillRect/>
          </a:stretch>
        </p:blipFill>
        <p:spPr>
          <a:xfrm>
            <a:off x="7109562" y="1041849"/>
            <a:ext cx="1771025" cy="12045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idx="1" type="body"/>
          </p:nvPr>
        </p:nvSpPr>
        <p:spPr>
          <a:xfrm>
            <a:off x="311700" y="1096700"/>
            <a:ext cx="8520600" cy="2807400"/>
          </a:xfrm>
          <a:prstGeom prst="rect">
            <a:avLst/>
          </a:prstGeom>
        </p:spPr>
        <p:txBody>
          <a:bodyPr anchorCtr="0" anchor="t" bIns="91425" lIns="91425" rIns="91425" tIns="91425">
            <a:noAutofit/>
          </a:bodyPr>
          <a:lstStyle/>
          <a:p>
            <a:pPr lvl="0" rtl="0" algn="ctr">
              <a:lnSpc>
                <a:spcPct val="100000"/>
              </a:lnSpc>
              <a:spcBef>
                <a:spcPts val="600"/>
              </a:spcBef>
              <a:spcAft>
                <a:spcPts val="0"/>
              </a:spcAft>
              <a:buClr>
                <a:srgbClr val="DDDDDD"/>
              </a:buClr>
              <a:buSzPct val="25000"/>
              <a:buFont typeface="Noto Sans Symbols"/>
              <a:buNone/>
            </a:pPr>
            <a:r>
              <a:t/>
            </a:r>
            <a:endParaRPr sz="2000">
              <a:solidFill>
                <a:srgbClr val="000000"/>
              </a:solidFill>
              <a:latin typeface="Arial"/>
              <a:ea typeface="Arial"/>
              <a:cs typeface="Arial"/>
              <a:sym typeface="Arial"/>
            </a:endParaRPr>
          </a:p>
          <a:p>
            <a:pPr lvl="0" algn="ctr">
              <a:lnSpc>
                <a:spcPct val="100000"/>
              </a:lnSpc>
              <a:spcBef>
                <a:spcPts val="600"/>
              </a:spcBef>
              <a:spcAft>
                <a:spcPts val="0"/>
              </a:spcAft>
              <a:buClr>
                <a:srgbClr val="DDDDDD"/>
              </a:buClr>
              <a:buSzPct val="25000"/>
              <a:buFont typeface="Noto Sans Symbols"/>
              <a:buNone/>
            </a:pPr>
            <a:r>
              <a:rPr lang="en" sz="2000">
                <a:solidFill>
                  <a:srgbClr val="000000"/>
                </a:solidFill>
                <a:latin typeface="Arial"/>
                <a:ea typeface="Arial"/>
                <a:cs typeface="Arial"/>
                <a:sym typeface="Arial"/>
              </a:rPr>
              <a:t>Be Bold…solve a problem for a Billion people in mind…</a:t>
            </a:r>
          </a:p>
          <a:p>
            <a:pPr lvl="0">
              <a:spcBef>
                <a:spcPts val="0"/>
              </a:spcBef>
              <a:buNone/>
            </a:pPr>
            <a:r>
              <a:t/>
            </a:r>
            <a:endParaRPr/>
          </a:p>
          <a:p>
            <a:pPr lvl="0">
              <a:spcBef>
                <a:spcPts val="0"/>
              </a:spcBef>
              <a:buNone/>
            </a:pPr>
            <a:r>
              <a:rPr b="1" i="1" lang="en"/>
              <a:t>Let’s make sure Sri Lanka rises together collectively and positively for a brighter future through the power of entrepreneurship for all...</a:t>
            </a:r>
          </a:p>
        </p:txBody>
      </p:sp>
      <p:pic>
        <p:nvPicPr>
          <p:cNvPr id="363" name="Shape 363"/>
          <p:cNvPicPr preferRelativeResize="0"/>
          <p:nvPr/>
        </p:nvPicPr>
        <p:blipFill>
          <a:blip r:embed="rId3">
            <a:alphaModFix/>
          </a:blip>
          <a:stretch>
            <a:fillRect/>
          </a:stretch>
        </p:blipFill>
        <p:spPr>
          <a:xfrm>
            <a:off x="7000862" y="3000362"/>
            <a:ext cx="2143125" cy="214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nvSpPr>
        <p:spPr>
          <a:xfrm>
            <a:off x="328125" y="2936575"/>
            <a:ext cx="8363100" cy="18633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 sz="1100">
                <a:solidFill>
                  <a:srgbClr val="980000"/>
                </a:solidFill>
                <a:latin typeface="Source Code Pro"/>
                <a:ea typeface="Source Code Pro"/>
                <a:cs typeface="Source Code Pro"/>
                <a:sym typeface="Source Code Pro"/>
              </a:rPr>
              <a:t>Small Business Investment Company (SBIC) Program delivers access to financial capital</a:t>
            </a:r>
          </a:p>
          <a:p>
            <a:pPr indent="0" lvl="0" marL="0" marR="0" rtl="0" algn="l">
              <a:spcBef>
                <a:spcPts val="300"/>
              </a:spcBef>
              <a:spcAft>
                <a:spcPts val="0"/>
              </a:spcAft>
              <a:buSzPct val="25000"/>
              <a:buNone/>
            </a:pPr>
            <a:r>
              <a:rPr i="1" lang="en" sz="1100">
                <a:solidFill>
                  <a:srgbClr val="980000"/>
                </a:solidFill>
                <a:latin typeface="Source Code Pro"/>
                <a:ea typeface="Source Code Pro"/>
                <a:cs typeface="Source Code Pro"/>
                <a:sym typeface="Source Code Pro"/>
              </a:rPr>
              <a:t>$4 billion authorization per year | $23.78 billion of assets under management | 299 active SBICs</a:t>
            </a:r>
          </a:p>
          <a:p>
            <a:pPr indent="0" lvl="0" marL="0" marR="0" rtl="0" algn="l">
              <a:spcBef>
                <a:spcPts val="300"/>
              </a:spcBef>
              <a:spcAft>
                <a:spcPts val="0"/>
              </a:spcAft>
              <a:buNone/>
            </a:pPr>
            <a:r>
              <a:t/>
            </a:r>
            <a:endParaRPr i="1" sz="1100">
              <a:solidFill>
                <a:srgbClr val="980000"/>
              </a:solidFill>
              <a:latin typeface="Source Code Pro"/>
              <a:ea typeface="Source Code Pro"/>
              <a:cs typeface="Source Code Pro"/>
              <a:sym typeface="Source Code Pro"/>
            </a:endParaRPr>
          </a:p>
          <a:p>
            <a:pPr indent="0" lvl="0" marL="0" marR="0" rtl="0" algn="l">
              <a:spcBef>
                <a:spcPts val="300"/>
              </a:spcBef>
              <a:spcAft>
                <a:spcPts val="0"/>
              </a:spcAft>
              <a:buSzPct val="25000"/>
              <a:buNone/>
            </a:pPr>
            <a:r>
              <a:rPr b="1" lang="en" sz="1100">
                <a:solidFill>
                  <a:srgbClr val="980000"/>
                </a:solidFill>
                <a:latin typeface="Source Code Pro"/>
                <a:ea typeface="Source Code Pro"/>
                <a:cs typeface="Source Code Pro"/>
                <a:sym typeface="Source Code Pro"/>
              </a:rPr>
              <a:t>Small Business Innovation Research (SBIR) and Small Technology Transfer Research (STTR) programs support the R&amp;D + financing of cutting-edge technologies</a:t>
            </a:r>
          </a:p>
          <a:p>
            <a:pPr indent="0" lvl="0" marL="0" marR="0" rtl="0" algn="l">
              <a:spcBef>
                <a:spcPts val="300"/>
              </a:spcBef>
              <a:spcAft>
                <a:spcPts val="0"/>
              </a:spcAft>
              <a:buSzPct val="25000"/>
              <a:buNone/>
            </a:pPr>
            <a:r>
              <a:rPr i="1" lang="en" sz="1100">
                <a:solidFill>
                  <a:srgbClr val="980000"/>
                </a:solidFill>
                <a:latin typeface="Source Code Pro"/>
                <a:ea typeface="Source Code Pro"/>
                <a:cs typeface="Source Code Pro"/>
                <a:sym typeface="Source Code Pro"/>
              </a:rPr>
              <a:t>~$2.5 billion annual set aside | ~145,000 awards granted | ~10 patents per day</a:t>
            </a:r>
          </a:p>
          <a:p>
            <a:pPr indent="0" lvl="0" marL="0" marR="0" rtl="0" algn="l">
              <a:spcBef>
                <a:spcPts val="300"/>
              </a:spcBef>
              <a:buNone/>
            </a:pPr>
            <a:r>
              <a:t/>
            </a:r>
            <a:endParaRPr b="1" i="1" sz="1100" u="sng">
              <a:solidFill>
                <a:srgbClr val="980000"/>
              </a:solidFill>
              <a:latin typeface="Source Code Pro"/>
              <a:ea typeface="Source Code Pro"/>
              <a:cs typeface="Source Code Pro"/>
              <a:sym typeface="Source Code Pro"/>
            </a:endParaRPr>
          </a:p>
          <a:p>
            <a:pPr indent="0" lvl="0" marL="0" marR="0" rtl="0" algn="l">
              <a:spcBef>
                <a:spcPts val="0"/>
              </a:spcBef>
              <a:buSzPct val="25000"/>
              <a:buNone/>
            </a:pPr>
            <a:r>
              <a:rPr b="1" lang="en" sz="1100">
                <a:solidFill>
                  <a:srgbClr val="980000"/>
                </a:solidFill>
                <a:latin typeface="Source Code Pro"/>
                <a:ea typeface="Source Code Pro"/>
                <a:cs typeface="Source Code Pro"/>
                <a:sym typeface="Source Code Pro"/>
              </a:rPr>
              <a:t>Innovation - Support the American high growth entrepreneurial ecosystem</a:t>
            </a:r>
          </a:p>
          <a:p>
            <a:pPr indent="0" lvl="0" marL="0" marR="0" rtl="0" algn="l">
              <a:spcBef>
                <a:spcPts val="0"/>
              </a:spcBef>
              <a:buSzPct val="25000"/>
              <a:buNone/>
            </a:pPr>
            <a:r>
              <a:rPr lang="en" sz="1100">
                <a:solidFill>
                  <a:srgbClr val="980000"/>
                </a:solidFill>
                <a:latin typeface="Source Code Pro"/>
                <a:ea typeface="Source Code Pro"/>
                <a:cs typeface="Source Code Pro"/>
                <a:sym typeface="Source Code Pro"/>
              </a:rPr>
              <a:t>$4m Accelerator Program | Start-Up America | Demo Days | Crowdfunding</a:t>
            </a:r>
          </a:p>
        </p:txBody>
      </p:sp>
      <p:sp>
        <p:nvSpPr>
          <p:cNvPr id="130" name="Shape 130"/>
          <p:cNvSpPr/>
          <p:nvPr/>
        </p:nvSpPr>
        <p:spPr>
          <a:xfrm>
            <a:off x="65850" y="133173"/>
            <a:ext cx="4954500" cy="2356200"/>
          </a:xfrm>
          <a:prstGeom prst="rect">
            <a:avLst/>
          </a:prstGeom>
          <a:noFill/>
          <a:ln>
            <a:noFill/>
          </a:ln>
        </p:spPr>
        <p:txBody>
          <a:bodyPr anchorCtr="0" anchor="t" bIns="45700" lIns="91425" rIns="91425" tIns="45700">
            <a:noAutofit/>
          </a:bodyPr>
          <a:lstStyle/>
          <a:p>
            <a:pPr indent="0" lvl="0" marL="0" marR="0" rtl="0" algn="just">
              <a:spcBef>
                <a:spcPts val="0"/>
              </a:spcBef>
              <a:buSzPct val="25000"/>
              <a:buNone/>
            </a:pPr>
            <a:r>
              <a:rPr b="1" lang="en" sz="1400">
                <a:solidFill>
                  <a:srgbClr val="0000FF"/>
                </a:solidFill>
                <a:latin typeface="Source Code Pro"/>
                <a:ea typeface="Source Code Pro"/>
                <a:cs typeface="Source Code Pro"/>
                <a:sym typeface="Source Code Pro"/>
              </a:rPr>
              <a:t>SBA’s Office of Investment and Innovation (OII) leads programs that provide the high-growth small business community with access to two things: financial capital and R&amp;D funds to develop commercially viable innovations.  </a:t>
            </a:r>
          </a:p>
          <a:p>
            <a:pPr indent="0" lvl="0" marL="0" marR="0" rtl="0" algn="just">
              <a:spcBef>
                <a:spcPts val="0"/>
              </a:spcBef>
              <a:buNone/>
            </a:pPr>
            <a:r>
              <a:t/>
            </a:r>
            <a:endParaRPr b="1" sz="1400">
              <a:solidFill>
                <a:srgbClr val="0000FF"/>
              </a:solidFill>
              <a:latin typeface="Source Code Pro"/>
              <a:ea typeface="Source Code Pro"/>
              <a:cs typeface="Source Code Pro"/>
              <a:sym typeface="Source Code Pro"/>
            </a:endParaRPr>
          </a:p>
          <a:p>
            <a:pPr indent="0" lvl="0" marL="0" marR="0" rtl="0" algn="just">
              <a:spcBef>
                <a:spcPts val="0"/>
              </a:spcBef>
              <a:buSzPct val="25000"/>
              <a:buNone/>
            </a:pPr>
            <a:r>
              <a:rPr b="1" lang="en" sz="1400">
                <a:solidFill>
                  <a:srgbClr val="0000FF"/>
                </a:solidFill>
                <a:latin typeface="Source Code Pro"/>
                <a:ea typeface="Source Code Pro"/>
                <a:cs typeface="Source Code Pro"/>
                <a:sym typeface="Source Code Pro"/>
              </a:rPr>
              <a:t>Our work is underpinned by public-private partnerships that operate on or along a very  dynamic and economically important intersection.</a:t>
            </a:r>
          </a:p>
          <a:p>
            <a:pPr indent="0" lvl="0" marL="0" marR="0" rtl="0" algn="just">
              <a:spcBef>
                <a:spcPts val="0"/>
              </a:spcBef>
              <a:buNone/>
            </a:pPr>
            <a:r>
              <a:t/>
            </a:r>
            <a:endParaRPr b="1" sz="1100">
              <a:solidFill>
                <a:schemeClr val="dk1"/>
              </a:solidFill>
              <a:latin typeface="Cabin"/>
              <a:ea typeface="Cabin"/>
              <a:cs typeface="Cabin"/>
              <a:sym typeface="Cabin"/>
            </a:endParaRPr>
          </a:p>
        </p:txBody>
      </p:sp>
      <p:grpSp>
        <p:nvGrpSpPr>
          <p:cNvPr id="131" name="Shape 131"/>
          <p:cNvGrpSpPr/>
          <p:nvPr/>
        </p:nvGrpSpPr>
        <p:grpSpPr>
          <a:xfrm>
            <a:off x="5714894" y="426245"/>
            <a:ext cx="3300108" cy="1392109"/>
            <a:chOff x="5378169" y="1163169"/>
            <a:chExt cx="3300108" cy="1856641"/>
          </a:xfrm>
        </p:grpSpPr>
        <p:sp>
          <p:nvSpPr>
            <p:cNvPr id="132" name="Shape 132"/>
            <p:cNvSpPr/>
            <p:nvPr/>
          </p:nvSpPr>
          <p:spPr>
            <a:xfrm rot="1500012">
              <a:off x="5280089" y="1937918"/>
              <a:ext cx="3483259" cy="308156"/>
            </a:xfrm>
            <a:prstGeom prst="rect">
              <a:avLst/>
            </a:prstGeom>
            <a:gradFill>
              <a:gsLst>
                <a:gs pos="0">
                  <a:srgbClr val="DFDFDF"/>
                </a:gs>
                <a:gs pos="15000">
                  <a:srgbClr val="DFDFDF"/>
                </a:gs>
                <a:gs pos="50000">
                  <a:srgbClr val="7C7C7C"/>
                </a:gs>
                <a:gs pos="85000">
                  <a:schemeClr val="accent1"/>
                </a:gs>
                <a:gs pos="100000">
                  <a:schemeClr val="accent1"/>
                </a:gs>
              </a:gsLst>
              <a:lin ang="10800025" scaled="0"/>
            </a:gra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rgbClr val="FF00FF"/>
                </a:solidFill>
                <a:latin typeface="Cabin"/>
                <a:ea typeface="Cabin"/>
                <a:cs typeface="Cabin"/>
                <a:sym typeface="Cabin"/>
              </a:endParaRPr>
            </a:p>
          </p:txBody>
        </p:sp>
        <p:sp>
          <p:nvSpPr>
            <p:cNvPr id="133" name="Shape 133"/>
            <p:cNvSpPr txBox="1"/>
            <p:nvPr/>
          </p:nvSpPr>
          <p:spPr>
            <a:xfrm rot="1500219">
              <a:off x="5395906" y="1417008"/>
              <a:ext cx="1019220" cy="30493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400">
                  <a:solidFill>
                    <a:srgbClr val="FF00FF"/>
                  </a:solidFill>
                  <a:latin typeface="Cabin"/>
                  <a:ea typeface="Cabin"/>
                  <a:cs typeface="Cabin"/>
                  <a:sym typeface="Cabin"/>
                </a:rPr>
                <a:t>Innovatio</a:t>
              </a:r>
            </a:p>
          </p:txBody>
        </p:sp>
        <p:sp>
          <p:nvSpPr>
            <p:cNvPr id="134" name="Shape 134"/>
            <p:cNvSpPr txBox="1"/>
            <p:nvPr/>
          </p:nvSpPr>
          <p:spPr>
            <a:xfrm rot="1500069">
              <a:off x="7545466" y="2436488"/>
              <a:ext cx="1120821" cy="30493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 sz="1400">
                  <a:solidFill>
                    <a:srgbClr val="FF00FF"/>
                  </a:solidFill>
                  <a:latin typeface="Cabin"/>
                  <a:ea typeface="Cabin"/>
                  <a:cs typeface="Cabin"/>
                  <a:sym typeface="Cabin"/>
                </a:rPr>
                <a:t>Investment</a:t>
              </a:r>
            </a:p>
          </p:txBody>
        </p:sp>
        <p:sp>
          <p:nvSpPr>
            <p:cNvPr id="135" name="Shape 135"/>
            <p:cNvSpPr/>
            <p:nvPr/>
          </p:nvSpPr>
          <p:spPr>
            <a:xfrm rot="-1619989">
              <a:off x="5280070" y="1937886"/>
              <a:ext cx="3483133" cy="308049"/>
            </a:xfrm>
            <a:prstGeom prst="rect">
              <a:avLst/>
            </a:prstGeom>
            <a:gradFill>
              <a:gsLst>
                <a:gs pos="0">
                  <a:srgbClr val="DFDFDF"/>
                </a:gs>
                <a:gs pos="15000">
                  <a:srgbClr val="DFDFDF"/>
                </a:gs>
                <a:gs pos="50000">
                  <a:srgbClr val="7C7C7C"/>
                </a:gs>
                <a:gs pos="85000">
                  <a:schemeClr val="accent1"/>
                </a:gs>
                <a:gs pos="100000">
                  <a:schemeClr val="accent1"/>
                </a:gs>
              </a:gsLst>
              <a:lin ang="10800025" scaled="0"/>
            </a:gra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rgbClr val="FF00FF"/>
                </a:solidFill>
                <a:latin typeface="Cabin"/>
                <a:ea typeface="Cabin"/>
                <a:cs typeface="Cabin"/>
                <a:sym typeface="Cabin"/>
              </a:endParaRPr>
            </a:p>
          </p:txBody>
        </p:sp>
        <p:sp>
          <p:nvSpPr>
            <p:cNvPr id="136" name="Shape 136"/>
            <p:cNvSpPr txBox="1"/>
            <p:nvPr/>
          </p:nvSpPr>
          <p:spPr>
            <a:xfrm rot="-1619944">
              <a:off x="5395945" y="2422293"/>
              <a:ext cx="1346106" cy="3049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400">
                  <a:solidFill>
                    <a:srgbClr val="FF00FF"/>
                  </a:solidFill>
                  <a:latin typeface="Cabin"/>
                  <a:ea typeface="Cabin"/>
                  <a:cs typeface="Cabin"/>
                  <a:sym typeface="Cabin"/>
                </a:rPr>
                <a:t>Public Sector</a:t>
              </a:r>
            </a:p>
          </p:txBody>
        </p:sp>
        <p:sp>
          <p:nvSpPr>
            <p:cNvPr id="137" name="Shape 137"/>
            <p:cNvSpPr txBox="1"/>
            <p:nvPr/>
          </p:nvSpPr>
          <p:spPr>
            <a:xfrm rot="-1619899">
              <a:off x="7248628" y="1464738"/>
              <a:ext cx="1401652" cy="304962"/>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 sz="1400">
                  <a:solidFill>
                    <a:srgbClr val="FF00FF"/>
                  </a:solidFill>
                  <a:latin typeface="Cabin"/>
                  <a:ea typeface="Cabin"/>
                  <a:cs typeface="Cabin"/>
                  <a:sym typeface="Cabin"/>
                </a:rPr>
                <a:t>Private Sector</a:t>
              </a:r>
            </a:p>
          </p:txBody>
        </p:sp>
        <p:sp>
          <p:nvSpPr>
            <p:cNvPr id="138" name="Shape 138"/>
            <p:cNvSpPr/>
            <p:nvPr/>
          </p:nvSpPr>
          <p:spPr>
            <a:xfrm>
              <a:off x="6637460" y="1706025"/>
              <a:ext cx="768300" cy="770100"/>
            </a:xfrm>
            <a:prstGeom prst="ellipse">
              <a:avLst/>
            </a:prstGeom>
            <a:solidFill>
              <a:srgbClr val="474747"/>
            </a:solidFill>
            <a:ln>
              <a:noFill/>
            </a:ln>
            <a:effectLst>
              <a:outerShdw blurRad="50799" rotWithShape="0" algn="tl" dir="2700000" dist="38100">
                <a:srgbClr val="000000">
                  <a:alpha val="40000"/>
                </a:srgbClr>
              </a:outerShdw>
            </a:effectLst>
          </p:spPr>
          <p:txBody>
            <a:bodyPr anchorCtr="0" anchor="ctr" bIns="45700" lIns="91425" rIns="91425" tIns="45700">
              <a:noAutofit/>
            </a:bodyPr>
            <a:lstStyle/>
            <a:p>
              <a:pPr indent="0" lvl="0" marL="0" marR="0" rtl="0" algn="ctr">
                <a:spcBef>
                  <a:spcPts val="0"/>
                </a:spcBef>
                <a:spcAft>
                  <a:spcPts val="0"/>
                </a:spcAft>
                <a:buSzPct val="25000"/>
                <a:buNone/>
              </a:pPr>
              <a:r>
                <a:rPr b="1" lang="en" sz="1800">
                  <a:solidFill>
                    <a:srgbClr val="FF00FF"/>
                  </a:solidFill>
                  <a:latin typeface="Cabin"/>
                  <a:ea typeface="Cabin"/>
                  <a:cs typeface="Cabin"/>
                  <a:sym typeface="Cabin"/>
                </a:rPr>
                <a:t>OII</a:t>
              </a:r>
            </a:p>
          </p:txBody>
        </p:sp>
      </p:grpSp>
      <p:sp>
        <p:nvSpPr>
          <p:cNvPr id="139" name="Shape 139"/>
          <p:cNvSpPr/>
          <p:nvPr/>
        </p:nvSpPr>
        <p:spPr>
          <a:xfrm>
            <a:off x="8092100" y="867425"/>
            <a:ext cx="1677900" cy="342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1200">
                <a:solidFill>
                  <a:srgbClr val="FF00FF"/>
                </a:solidFill>
                <a:latin typeface="Cabin"/>
                <a:ea typeface="Cabin"/>
                <a:cs typeface="Cabin"/>
                <a:sym typeface="Cabin"/>
              </a:rPr>
              <a:t>Finance &amp; </a:t>
            </a:r>
          </a:p>
          <a:p>
            <a:pPr indent="0" lvl="0" marL="0" marR="0" rtl="0" algn="l">
              <a:spcBef>
                <a:spcPts val="0"/>
              </a:spcBef>
              <a:buSzPct val="25000"/>
              <a:buNone/>
            </a:pPr>
            <a:r>
              <a:rPr b="1" lang="en" sz="1200">
                <a:solidFill>
                  <a:srgbClr val="FF00FF"/>
                </a:solidFill>
                <a:latin typeface="Cabin"/>
                <a:ea typeface="Cabin"/>
                <a:cs typeface="Cabin"/>
                <a:sym typeface="Cabin"/>
              </a:rPr>
              <a:t>Capital </a:t>
            </a:r>
          </a:p>
        </p:txBody>
      </p:sp>
      <p:sp>
        <p:nvSpPr>
          <p:cNvPr id="140" name="Shape 140"/>
          <p:cNvSpPr/>
          <p:nvPr/>
        </p:nvSpPr>
        <p:spPr>
          <a:xfrm>
            <a:off x="6395050" y="313468"/>
            <a:ext cx="1939800" cy="3429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1200">
                <a:solidFill>
                  <a:srgbClr val="FF00FF"/>
                </a:solidFill>
                <a:latin typeface="Cabin"/>
                <a:ea typeface="Cabin"/>
                <a:cs typeface="Cabin"/>
                <a:sym typeface="Cabin"/>
              </a:rPr>
              <a:t>Technology-Driven Innovation </a:t>
            </a:r>
          </a:p>
        </p:txBody>
      </p:sp>
      <p:sp>
        <p:nvSpPr>
          <p:cNvPr id="141" name="Shape 141"/>
          <p:cNvSpPr/>
          <p:nvPr/>
        </p:nvSpPr>
        <p:spPr>
          <a:xfrm>
            <a:off x="6421500" y="1421381"/>
            <a:ext cx="1939800" cy="3429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1200">
                <a:solidFill>
                  <a:srgbClr val="FF00FF"/>
                </a:solidFill>
                <a:latin typeface="Cabin"/>
                <a:ea typeface="Cabin"/>
                <a:cs typeface="Cabin"/>
                <a:sym typeface="Cabin"/>
              </a:rPr>
              <a:t>High-Growth Entrepreneurship </a:t>
            </a:r>
          </a:p>
        </p:txBody>
      </p:sp>
      <p:sp>
        <p:nvSpPr>
          <p:cNvPr id="142" name="Shape 142"/>
          <p:cNvSpPr/>
          <p:nvPr/>
        </p:nvSpPr>
        <p:spPr>
          <a:xfrm>
            <a:off x="4921662" y="950837"/>
            <a:ext cx="1939800" cy="3429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1200">
                <a:solidFill>
                  <a:srgbClr val="FF00FF"/>
                </a:solidFill>
                <a:latin typeface="Cabin"/>
                <a:ea typeface="Cabin"/>
                <a:cs typeface="Cabin"/>
                <a:sym typeface="Cabin"/>
              </a:rPr>
              <a:t>Research &amp; Development</a:t>
            </a:r>
          </a:p>
        </p:txBody>
      </p:sp>
      <p:grpSp>
        <p:nvGrpSpPr>
          <p:cNvPr id="143" name="Shape 143"/>
          <p:cNvGrpSpPr/>
          <p:nvPr/>
        </p:nvGrpSpPr>
        <p:grpSpPr>
          <a:xfrm>
            <a:off x="5714893" y="415237"/>
            <a:ext cx="3300108" cy="1397131"/>
            <a:chOff x="5378169" y="1156471"/>
            <a:chExt cx="3300108" cy="1863339"/>
          </a:xfrm>
        </p:grpSpPr>
        <p:sp>
          <p:nvSpPr>
            <p:cNvPr id="144" name="Shape 144"/>
            <p:cNvSpPr/>
            <p:nvPr/>
          </p:nvSpPr>
          <p:spPr>
            <a:xfrm rot="1500012">
              <a:off x="5280089" y="1937918"/>
              <a:ext cx="3483259" cy="308156"/>
            </a:xfrm>
            <a:prstGeom prst="rect">
              <a:avLst/>
            </a:prstGeom>
            <a:gradFill>
              <a:gsLst>
                <a:gs pos="0">
                  <a:srgbClr val="DFDFDF"/>
                </a:gs>
                <a:gs pos="15000">
                  <a:srgbClr val="DFDFDF"/>
                </a:gs>
                <a:gs pos="50000">
                  <a:srgbClr val="7C7C7C"/>
                </a:gs>
                <a:gs pos="85000">
                  <a:schemeClr val="accent1"/>
                </a:gs>
                <a:gs pos="100000">
                  <a:schemeClr val="accent1"/>
                </a:gs>
              </a:gsLst>
              <a:lin ang="10800025" scaled="0"/>
            </a:gra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rgbClr val="FF00FF"/>
                </a:solidFill>
                <a:latin typeface="Cabin"/>
                <a:ea typeface="Cabin"/>
                <a:cs typeface="Cabin"/>
                <a:sym typeface="Cabin"/>
              </a:endParaRPr>
            </a:p>
          </p:txBody>
        </p:sp>
        <p:sp>
          <p:nvSpPr>
            <p:cNvPr id="145" name="Shape 145"/>
            <p:cNvSpPr txBox="1"/>
            <p:nvPr/>
          </p:nvSpPr>
          <p:spPr>
            <a:xfrm rot="1500429">
              <a:off x="5382766" y="1412306"/>
              <a:ext cx="1278116" cy="30493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400">
                  <a:solidFill>
                    <a:srgbClr val="FF00FF"/>
                  </a:solidFill>
                  <a:latin typeface="Cabin"/>
                  <a:ea typeface="Cabin"/>
                  <a:cs typeface="Cabin"/>
                  <a:sym typeface="Cabin"/>
                </a:rPr>
                <a:t>Innovation</a:t>
              </a:r>
            </a:p>
          </p:txBody>
        </p:sp>
        <p:sp>
          <p:nvSpPr>
            <p:cNvPr id="146" name="Shape 146"/>
            <p:cNvSpPr txBox="1"/>
            <p:nvPr/>
          </p:nvSpPr>
          <p:spPr>
            <a:xfrm rot="1500069">
              <a:off x="7545466" y="2436488"/>
              <a:ext cx="1120821" cy="30493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 sz="1400">
                  <a:solidFill>
                    <a:srgbClr val="FF00FF"/>
                  </a:solidFill>
                  <a:latin typeface="Cabin"/>
                  <a:ea typeface="Cabin"/>
                  <a:cs typeface="Cabin"/>
                  <a:sym typeface="Cabin"/>
                </a:rPr>
                <a:t>Investment</a:t>
              </a:r>
            </a:p>
          </p:txBody>
        </p:sp>
        <p:sp>
          <p:nvSpPr>
            <p:cNvPr id="147" name="Shape 147"/>
            <p:cNvSpPr/>
            <p:nvPr/>
          </p:nvSpPr>
          <p:spPr>
            <a:xfrm rot="-1619989">
              <a:off x="5280070" y="1937886"/>
              <a:ext cx="3483133" cy="308049"/>
            </a:xfrm>
            <a:prstGeom prst="rect">
              <a:avLst/>
            </a:prstGeom>
            <a:gradFill>
              <a:gsLst>
                <a:gs pos="0">
                  <a:srgbClr val="DFDFDF"/>
                </a:gs>
                <a:gs pos="15000">
                  <a:srgbClr val="DFDFDF"/>
                </a:gs>
                <a:gs pos="50000">
                  <a:srgbClr val="7C7C7C"/>
                </a:gs>
                <a:gs pos="85000">
                  <a:schemeClr val="accent1"/>
                </a:gs>
                <a:gs pos="100000">
                  <a:schemeClr val="accent1"/>
                </a:gs>
              </a:gsLst>
              <a:lin ang="10800025" scaled="0"/>
            </a:gra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rgbClr val="FF00FF"/>
                </a:solidFill>
                <a:latin typeface="Cabin"/>
                <a:ea typeface="Cabin"/>
                <a:cs typeface="Cabin"/>
                <a:sym typeface="Cabin"/>
              </a:endParaRPr>
            </a:p>
          </p:txBody>
        </p:sp>
        <p:sp>
          <p:nvSpPr>
            <p:cNvPr id="148" name="Shape 148"/>
            <p:cNvSpPr txBox="1"/>
            <p:nvPr/>
          </p:nvSpPr>
          <p:spPr>
            <a:xfrm rot="-1619944">
              <a:off x="5395945" y="2422293"/>
              <a:ext cx="1346106" cy="3049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400">
                  <a:solidFill>
                    <a:srgbClr val="FF00FF"/>
                  </a:solidFill>
                  <a:latin typeface="Cabin"/>
                  <a:ea typeface="Cabin"/>
                  <a:cs typeface="Cabin"/>
                  <a:sym typeface="Cabin"/>
                </a:rPr>
                <a:t>Public Sector</a:t>
              </a:r>
            </a:p>
          </p:txBody>
        </p:sp>
        <p:sp>
          <p:nvSpPr>
            <p:cNvPr id="149" name="Shape 149"/>
            <p:cNvSpPr txBox="1"/>
            <p:nvPr/>
          </p:nvSpPr>
          <p:spPr>
            <a:xfrm rot="-1619899">
              <a:off x="7248628" y="1464738"/>
              <a:ext cx="1401652" cy="304962"/>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 sz="1400">
                  <a:solidFill>
                    <a:srgbClr val="FF00FF"/>
                  </a:solidFill>
                  <a:latin typeface="Cabin"/>
                  <a:ea typeface="Cabin"/>
                  <a:cs typeface="Cabin"/>
                  <a:sym typeface="Cabin"/>
                </a:rPr>
                <a:t>Private Sector</a:t>
              </a:r>
            </a:p>
          </p:txBody>
        </p:sp>
        <p:sp>
          <p:nvSpPr>
            <p:cNvPr id="150" name="Shape 150"/>
            <p:cNvSpPr/>
            <p:nvPr/>
          </p:nvSpPr>
          <p:spPr>
            <a:xfrm>
              <a:off x="6637460" y="1706025"/>
              <a:ext cx="768300" cy="770100"/>
            </a:xfrm>
            <a:prstGeom prst="ellipse">
              <a:avLst/>
            </a:prstGeom>
            <a:solidFill>
              <a:srgbClr val="474747"/>
            </a:solidFill>
            <a:ln>
              <a:noFill/>
            </a:ln>
            <a:effectLst>
              <a:outerShdw blurRad="50799" rotWithShape="0" algn="tl" dir="2700000" dist="38100">
                <a:srgbClr val="000000">
                  <a:alpha val="40000"/>
                </a:srgbClr>
              </a:outerShdw>
            </a:effectLst>
          </p:spPr>
          <p:txBody>
            <a:bodyPr anchorCtr="0" anchor="ctr" bIns="45700" lIns="91425" rIns="91425" tIns="45700">
              <a:noAutofit/>
            </a:bodyPr>
            <a:lstStyle/>
            <a:p>
              <a:pPr indent="0" lvl="0" marL="0" marR="0" rtl="0" algn="ctr">
                <a:spcBef>
                  <a:spcPts val="0"/>
                </a:spcBef>
                <a:spcAft>
                  <a:spcPts val="0"/>
                </a:spcAft>
                <a:buSzPct val="25000"/>
                <a:buNone/>
              </a:pPr>
              <a:r>
                <a:rPr b="1" lang="en" sz="1800">
                  <a:solidFill>
                    <a:srgbClr val="FF00FF"/>
                  </a:solidFill>
                  <a:latin typeface="Cabin"/>
                  <a:ea typeface="Cabin"/>
                  <a:cs typeface="Cabin"/>
                  <a:sym typeface="Cabin"/>
                </a:rPr>
                <a:t>OII</a:t>
              </a: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27700" y="152950"/>
            <a:ext cx="6129300" cy="742800"/>
          </a:xfrm>
          <a:prstGeom prst="rect">
            <a:avLst/>
          </a:prstGeom>
        </p:spPr>
        <p:txBody>
          <a:bodyPr anchorCtr="0" anchor="ctr" bIns="45700" lIns="91425" rIns="91425" tIns="45700">
            <a:noAutofit/>
          </a:bodyPr>
          <a:lstStyle/>
          <a:p>
            <a:pPr indent="0" lvl="0" marL="0" rtl="0">
              <a:spcBef>
                <a:spcPts val="0"/>
              </a:spcBef>
              <a:buClr>
                <a:schemeClr val="dk2"/>
              </a:buClr>
              <a:buSzPct val="25000"/>
              <a:buFont typeface="Arial"/>
              <a:buNone/>
            </a:pPr>
            <a:r>
              <a:rPr lang="en"/>
              <a:t>America’s Seed Fund-SBIR/STTR Programs</a:t>
            </a:r>
          </a:p>
        </p:txBody>
      </p:sp>
      <p:sp>
        <p:nvSpPr>
          <p:cNvPr id="156" name="Shape 156"/>
          <p:cNvSpPr txBox="1"/>
          <p:nvPr>
            <p:ph idx="1" type="body"/>
          </p:nvPr>
        </p:nvSpPr>
        <p:spPr>
          <a:xfrm>
            <a:off x="0" y="1075675"/>
            <a:ext cx="8229600" cy="3223800"/>
          </a:xfrm>
          <a:prstGeom prst="rect">
            <a:avLst/>
          </a:prstGeom>
          <a:noFill/>
          <a:ln>
            <a:noFill/>
          </a:ln>
        </p:spPr>
        <p:txBody>
          <a:bodyPr anchorCtr="0" anchor="t" bIns="45700" lIns="91425" rIns="91425" tIns="45700">
            <a:noAutofit/>
          </a:bodyPr>
          <a:lstStyle/>
          <a:p>
            <a:pPr indent="-142240" lvl="0" marL="182880" marR="0" rtl="0" algn="l">
              <a:spcBef>
                <a:spcPts val="0"/>
              </a:spcBef>
              <a:spcAft>
                <a:spcPts val="0"/>
              </a:spcAft>
              <a:buClr>
                <a:srgbClr val="980000"/>
              </a:buClr>
              <a:buSzPct val="100000"/>
              <a:buFont typeface="Source Code Pro"/>
              <a:buChar char="➢"/>
            </a:pPr>
            <a:r>
              <a:rPr b="0" i="0" lang="en" sz="1400" u="none" cap="none" strike="noStrike">
                <a:solidFill>
                  <a:srgbClr val="980000"/>
                </a:solidFill>
                <a:latin typeface="Source Code Pro"/>
                <a:ea typeface="Source Code Pro"/>
                <a:cs typeface="Source Code Pro"/>
                <a:sym typeface="Source Code Pro"/>
              </a:rPr>
              <a:t>Small Business Innovation Research (SBIR) and Small Business Technology Transfer (STTR) programs</a:t>
            </a:r>
          </a:p>
          <a:p>
            <a:pPr indent="-147319" lvl="4" marL="1188720" marR="0" rtl="0" algn="l">
              <a:spcBef>
                <a:spcPts val="280"/>
              </a:spcBef>
              <a:spcAft>
                <a:spcPts val="0"/>
              </a:spcAft>
              <a:buClr>
                <a:srgbClr val="980000"/>
              </a:buClr>
              <a:buSzPct val="100000"/>
              <a:buFont typeface="Source Code Pro"/>
              <a:buChar char="➢"/>
            </a:pPr>
            <a:r>
              <a:rPr b="0" i="0" lang="en" u="none" cap="none" strike="noStrike">
                <a:solidFill>
                  <a:srgbClr val="980000"/>
                </a:solidFill>
                <a:latin typeface="Source Code Pro"/>
                <a:ea typeface="Source Code Pro"/>
                <a:cs typeface="Source Code Pro"/>
                <a:sym typeface="Source Code Pro"/>
              </a:rPr>
              <a:t>Supports R&amp;D and financing of cutting edge technologies</a:t>
            </a:r>
          </a:p>
          <a:p>
            <a:pPr indent="-147319" lvl="4" marL="1188720" marR="0" rtl="0" algn="l">
              <a:spcBef>
                <a:spcPts val="280"/>
              </a:spcBef>
              <a:spcAft>
                <a:spcPts val="0"/>
              </a:spcAft>
              <a:buClr>
                <a:srgbClr val="980000"/>
              </a:buClr>
              <a:buSzPct val="100000"/>
              <a:buFont typeface="Source Code Pro"/>
              <a:buChar char="➢"/>
            </a:pPr>
            <a:r>
              <a:rPr b="0" i="0" lang="en" u="none" cap="none" strike="noStrike">
                <a:solidFill>
                  <a:srgbClr val="980000"/>
                </a:solidFill>
                <a:latin typeface="Source Code Pro"/>
                <a:ea typeface="Source Code Pro"/>
                <a:cs typeface="Source Code Pro"/>
                <a:sym typeface="Source Code Pro"/>
              </a:rPr>
              <a:t>$2.5 billion annual set aside</a:t>
            </a:r>
          </a:p>
          <a:p>
            <a:pPr indent="-147319" lvl="4" marL="1188720" marR="0" rtl="0" algn="l">
              <a:spcBef>
                <a:spcPts val="280"/>
              </a:spcBef>
              <a:spcAft>
                <a:spcPts val="0"/>
              </a:spcAft>
              <a:buClr>
                <a:srgbClr val="980000"/>
              </a:buClr>
              <a:buSzPct val="100000"/>
              <a:buFont typeface="Source Code Pro"/>
              <a:buChar char="➢"/>
            </a:pPr>
            <a:r>
              <a:rPr b="0" i="0" lang="en" u="none" cap="none" strike="noStrike">
                <a:solidFill>
                  <a:srgbClr val="980000"/>
                </a:solidFill>
                <a:latin typeface="Source Code Pro"/>
                <a:ea typeface="Source Code Pro"/>
                <a:cs typeface="Source Code Pro"/>
                <a:sym typeface="Source Code Pro"/>
              </a:rPr>
              <a:t>~145,000 awards granted</a:t>
            </a:r>
          </a:p>
          <a:p>
            <a:pPr indent="-147319" lvl="4" marL="1188720" marR="0" rtl="0" algn="l">
              <a:spcBef>
                <a:spcPts val="280"/>
              </a:spcBef>
              <a:spcAft>
                <a:spcPts val="0"/>
              </a:spcAft>
              <a:buClr>
                <a:srgbClr val="980000"/>
              </a:buClr>
              <a:buSzPct val="100000"/>
              <a:buFont typeface="Source Code Pro"/>
              <a:buChar char="➢"/>
            </a:pPr>
            <a:r>
              <a:rPr b="0" i="0" lang="en" u="none" cap="none" strike="noStrike">
                <a:solidFill>
                  <a:srgbClr val="980000"/>
                </a:solidFill>
                <a:latin typeface="Source Code Pro"/>
                <a:ea typeface="Source Code Pro"/>
                <a:cs typeface="Source Code Pro"/>
                <a:sym typeface="Source Code Pro"/>
              </a:rPr>
              <a:t>~10 patents per day</a:t>
            </a:r>
          </a:p>
          <a:p>
            <a:pPr indent="-142240" lvl="0" marL="182880" marR="0" rtl="0" algn="l">
              <a:spcBef>
                <a:spcPts val="480"/>
              </a:spcBef>
              <a:spcAft>
                <a:spcPts val="0"/>
              </a:spcAft>
              <a:buClr>
                <a:srgbClr val="980000"/>
              </a:buClr>
              <a:buSzPct val="100000"/>
              <a:buFont typeface="Source Code Pro"/>
              <a:buChar char="➢"/>
            </a:pPr>
            <a:r>
              <a:rPr b="0" i="0" lang="en" sz="1400" u="none" cap="none" strike="noStrike">
                <a:solidFill>
                  <a:srgbClr val="980000"/>
                </a:solidFill>
                <a:latin typeface="Source Code Pro"/>
                <a:ea typeface="Source Code Pro"/>
                <a:cs typeface="Source Code Pro"/>
                <a:sym typeface="Source Code Pro"/>
              </a:rPr>
              <a:t>SBIR programs have awarded over $43 billion to research-intensive American small businesses</a:t>
            </a:r>
          </a:p>
          <a:p>
            <a:pPr indent="-142240" lvl="0" marL="182880" marR="0" rtl="0" algn="l">
              <a:spcBef>
                <a:spcPts val="480"/>
              </a:spcBef>
              <a:buClr>
                <a:srgbClr val="980000"/>
              </a:buClr>
              <a:buSzPct val="100000"/>
              <a:buFont typeface="Source Code Pro"/>
              <a:buChar char="➢"/>
            </a:pPr>
            <a:r>
              <a:rPr b="0" i="0" lang="en" sz="1400" u="none" cap="none" strike="noStrike">
                <a:solidFill>
                  <a:srgbClr val="980000"/>
                </a:solidFill>
                <a:latin typeface="Source Code Pro"/>
                <a:ea typeface="Source Code Pro"/>
                <a:cs typeface="Source Code Pro"/>
                <a:sym typeface="Source Code Pro"/>
              </a:rPr>
              <a:t>Key catalytic funding for thousands of high-tech small businesses and countless revolutionary technologies</a:t>
            </a:r>
          </a:p>
        </p:txBody>
      </p:sp>
      <p:pic>
        <p:nvPicPr>
          <p:cNvPr descr="SBA logo" id="157" name="Shape 157"/>
          <p:cNvPicPr preferRelativeResize="0"/>
          <p:nvPr/>
        </p:nvPicPr>
        <p:blipFill rotWithShape="1">
          <a:blip r:embed="rId3">
            <a:alphaModFix/>
          </a:blip>
          <a:srcRect b="0" l="0" r="0" t="0"/>
          <a:stretch/>
        </p:blipFill>
        <p:spPr>
          <a:xfrm>
            <a:off x="501143" y="3815386"/>
            <a:ext cx="776100" cy="569100"/>
          </a:xfrm>
          <a:prstGeom prst="rect">
            <a:avLst/>
          </a:prstGeom>
          <a:noFill/>
          <a:ln>
            <a:noFill/>
          </a:ln>
        </p:spPr>
      </p:pic>
      <p:pic>
        <p:nvPicPr>
          <p:cNvPr descr="Department of Agriculture logo" id="158" name="Shape 158"/>
          <p:cNvPicPr preferRelativeResize="0"/>
          <p:nvPr/>
        </p:nvPicPr>
        <p:blipFill rotWithShape="1">
          <a:blip r:embed="rId4">
            <a:alphaModFix/>
          </a:blip>
          <a:srcRect b="0" l="0" r="0" t="0"/>
          <a:stretch/>
        </p:blipFill>
        <p:spPr>
          <a:xfrm>
            <a:off x="1929740" y="3808951"/>
            <a:ext cx="776100" cy="569100"/>
          </a:xfrm>
          <a:prstGeom prst="rect">
            <a:avLst/>
          </a:prstGeom>
          <a:noFill/>
          <a:ln>
            <a:noFill/>
          </a:ln>
        </p:spPr>
      </p:pic>
      <p:pic>
        <p:nvPicPr>
          <p:cNvPr descr="Department of Commerce logo" id="159" name="Shape 159"/>
          <p:cNvPicPr preferRelativeResize="0"/>
          <p:nvPr/>
        </p:nvPicPr>
        <p:blipFill rotWithShape="1">
          <a:blip r:embed="rId5">
            <a:alphaModFix/>
          </a:blip>
          <a:srcRect b="0" l="0" r="0" t="0"/>
          <a:stretch/>
        </p:blipFill>
        <p:spPr>
          <a:xfrm>
            <a:off x="3331610" y="3859244"/>
            <a:ext cx="776100" cy="569100"/>
          </a:xfrm>
          <a:prstGeom prst="rect">
            <a:avLst/>
          </a:prstGeom>
          <a:noFill/>
          <a:ln>
            <a:noFill/>
          </a:ln>
        </p:spPr>
      </p:pic>
      <p:pic>
        <p:nvPicPr>
          <p:cNvPr descr="Department of Defense logo" id="160" name="Shape 160"/>
          <p:cNvPicPr preferRelativeResize="0"/>
          <p:nvPr/>
        </p:nvPicPr>
        <p:blipFill rotWithShape="1">
          <a:blip r:embed="rId6">
            <a:alphaModFix/>
          </a:blip>
          <a:srcRect b="0" l="0" r="0" t="0"/>
          <a:stretch/>
        </p:blipFill>
        <p:spPr>
          <a:xfrm>
            <a:off x="4912826" y="3859245"/>
            <a:ext cx="776100" cy="569100"/>
          </a:xfrm>
          <a:prstGeom prst="rect">
            <a:avLst/>
          </a:prstGeom>
          <a:noFill/>
          <a:ln>
            <a:noFill/>
          </a:ln>
        </p:spPr>
      </p:pic>
      <p:pic>
        <p:nvPicPr>
          <p:cNvPr descr="Department of Education logo" id="161" name="Shape 161"/>
          <p:cNvPicPr preferRelativeResize="0"/>
          <p:nvPr/>
        </p:nvPicPr>
        <p:blipFill rotWithShape="1">
          <a:blip r:embed="rId7">
            <a:alphaModFix/>
          </a:blip>
          <a:srcRect b="0" l="0" r="0" t="0"/>
          <a:stretch/>
        </p:blipFill>
        <p:spPr>
          <a:xfrm>
            <a:off x="6556895" y="3859245"/>
            <a:ext cx="776100" cy="569100"/>
          </a:xfrm>
          <a:prstGeom prst="rect">
            <a:avLst/>
          </a:prstGeom>
          <a:noFill/>
          <a:ln>
            <a:noFill/>
          </a:ln>
        </p:spPr>
      </p:pic>
      <p:pic>
        <p:nvPicPr>
          <p:cNvPr descr="Department of Energy logo" id="162" name="Shape 162"/>
          <p:cNvPicPr preferRelativeResize="0"/>
          <p:nvPr/>
        </p:nvPicPr>
        <p:blipFill rotWithShape="1">
          <a:blip r:embed="rId8">
            <a:alphaModFix/>
          </a:blip>
          <a:srcRect b="0" l="0" r="0" t="0"/>
          <a:stretch/>
        </p:blipFill>
        <p:spPr>
          <a:xfrm>
            <a:off x="7881211" y="3808951"/>
            <a:ext cx="776100" cy="569100"/>
          </a:xfrm>
          <a:prstGeom prst="rect">
            <a:avLst/>
          </a:prstGeom>
          <a:noFill/>
          <a:ln>
            <a:noFill/>
          </a:ln>
        </p:spPr>
      </p:pic>
      <p:pic>
        <p:nvPicPr>
          <p:cNvPr descr="Department of Health and Human Services logo" id="163" name="Shape 163"/>
          <p:cNvPicPr preferRelativeResize="0"/>
          <p:nvPr/>
        </p:nvPicPr>
        <p:blipFill rotWithShape="1">
          <a:blip r:embed="rId9">
            <a:alphaModFix/>
          </a:blip>
          <a:srcRect b="0" l="0" r="0" t="0"/>
          <a:stretch/>
        </p:blipFill>
        <p:spPr>
          <a:xfrm>
            <a:off x="501143" y="4479410"/>
            <a:ext cx="776100" cy="569100"/>
          </a:xfrm>
          <a:prstGeom prst="rect">
            <a:avLst/>
          </a:prstGeom>
          <a:noFill/>
          <a:ln>
            <a:noFill/>
          </a:ln>
        </p:spPr>
      </p:pic>
      <p:pic>
        <p:nvPicPr>
          <p:cNvPr descr="Department of Homeland Security logo" id="164" name="Shape 164"/>
          <p:cNvPicPr preferRelativeResize="0"/>
          <p:nvPr/>
        </p:nvPicPr>
        <p:blipFill rotWithShape="1">
          <a:blip r:embed="rId10">
            <a:alphaModFix/>
          </a:blip>
          <a:srcRect b="0" l="0" r="0" t="0"/>
          <a:stretch/>
        </p:blipFill>
        <p:spPr>
          <a:xfrm>
            <a:off x="1905000" y="4493159"/>
            <a:ext cx="776100" cy="569100"/>
          </a:xfrm>
          <a:prstGeom prst="rect">
            <a:avLst/>
          </a:prstGeom>
          <a:noFill/>
          <a:ln>
            <a:noFill/>
          </a:ln>
        </p:spPr>
      </p:pic>
      <p:pic>
        <p:nvPicPr>
          <p:cNvPr descr="Department of Transportation logo" id="165" name="Shape 165"/>
          <p:cNvPicPr preferRelativeResize="0"/>
          <p:nvPr/>
        </p:nvPicPr>
        <p:blipFill rotWithShape="1">
          <a:blip r:embed="rId11">
            <a:alphaModFix/>
          </a:blip>
          <a:srcRect b="0" l="0" r="0" t="0"/>
          <a:stretch/>
        </p:blipFill>
        <p:spPr>
          <a:xfrm>
            <a:off x="3324682" y="4479410"/>
            <a:ext cx="776100" cy="569100"/>
          </a:xfrm>
          <a:prstGeom prst="rect">
            <a:avLst/>
          </a:prstGeom>
          <a:noFill/>
          <a:ln>
            <a:noFill/>
          </a:ln>
        </p:spPr>
      </p:pic>
      <p:pic>
        <p:nvPicPr>
          <p:cNvPr descr="Enviromental Protection Agency logo" id="166" name="Shape 166"/>
          <p:cNvPicPr preferRelativeResize="0"/>
          <p:nvPr/>
        </p:nvPicPr>
        <p:blipFill rotWithShape="1">
          <a:blip r:embed="rId12">
            <a:alphaModFix/>
          </a:blip>
          <a:srcRect b="0" l="0" r="0" t="0"/>
          <a:stretch/>
        </p:blipFill>
        <p:spPr>
          <a:xfrm>
            <a:off x="6556895" y="4493159"/>
            <a:ext cx="776100" cy="569100"/>
          </a:xfrm>
          <a:prstGeom prst="rect">
            <a:avLst/>
          </a:prstGeom>
          <a:noFill/>
          <a:ln>
            <a:noFill/>
          </a:ln>
        </p:spPr>
      </p:pic>
      <p:pic>
        <p:nvPicPr>
          <p:cNvPr descr="National Aeronautics and Space Administration logo" id="167" name="Shape 167"/>
          <p:cNvPicPr preferRelativeResize="0"/>
          <p:nvPr/>
        </p:nvPicPr>
        <p:blipFill rotWithShape="1">
          <a:blip r:embed="rId13">
            <a:alphaModFix/>
          </a:blip>
          <a:srcRect b="0" l="0" r="0" t="0"/>
          <a:stretch/>
        </p:blipFill>
        <p:spPr>
          <a:xfrm>
            <a:off x="4936576" y="4493159"/>
            <a:ext cx="776100" cy="569100"/>
          </a:xfrm>
          <a:prstGeom prst="rect">
            <a:avLst/>
          </a:prstGeom>
          <a:noFill/>
          <a:ln>
            <a:noFill/>
          </a:ln>
        </p:spPr>
      </p:pic>
      <p:pic>
        <p:nvPicPr>
          <p:cNvPr descr="National Science Foundation logo" id="168" name="Shape 168"/>
          <p:cNvPicPr preferRelativeResize="0"/>
          <p:nvPr/>
        </p:nvPicPr>
        <p:blipFill rotWithShape="1">
          <a:blip r:embed="rId14">
            <a:alphaModFix/>
          </a:blip>
          <a:srcRect b="0" l="0" r="0" t="0"/>
          <a:stretch/>
        </p:blipFill>
        <p:spPr>
          <a:xfrm>
            <a:off x="7881213" y="4479410"/>
            <a:ext cx="776100" cy="56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idx="1" type="body"/>
          </p:nvPr>
        </p:nvSpPr>
        <p:spPr>
          <a:xfrm>
            <a:off x="163675" y="880725"/>
            <a:ext cx="6302400" cy="37725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Noto Sans Symbols"/>
              <a:buNone/>
            </a:pPr>
            <a:r>
              <a:rPr b="1" i="0" lang="en" sz="1400" u="none" cap="none" strike="noStrike">
                <a:solidFill>
                  <a:schemeClr val="dk1"/>
                </a:solidFill>
                <a:latin typeface="Arial"/>
                <a:ea typeface="Arial"/>
                <a:cs typeface="Arial"/>
                <a:sym typeface="Arial"/>
              </a:rPr>
              <a:t>FY 201</a:t>
            </a:r>
            <a:r>
              <a:rPr b="1" lang="en" sz="1400"/>
              <a:t>5</a:t>
            </a:r>
          </a:p>
          <a:p>
            <a:pPr indent="0" lvl="0" marL="0" marR="0" rtl="0" algn="l">
              <a:spcBef>
                <a:spcPts val="600"/>
              </a:spcBef>
              <a:spcAft>
                <a:spcPts val="0"/>
              </a:spcAft>
              <a:buClr>
                <a:schemeClr val="accent1"/>
              </a:buClr>
              <a:buSzPct val="25000"/>
              <a:buFont typeface="Noto Sans Symbols"/>
              <a:buNone/>
            </a:pPr>
            <a:r>
              <a:rPr b="1" i="0" lang="en" sz="1400" u="none" cap="none" strike="noStrike">
                <a:solidFill>
                  <a:schemeClr val="dk1"/>
                </a:solidFill>
                <a:latin typeface="Arial"/>
                <a:ea typeface="Arial"/>
                <a:cs typeface="Arial"/>
                <a:sym typeface="Arial"/>
              </a:rPr>
              <a:t>SBIR</a:t>
            </a:r>
          </a:p>
          <a:p>
            <a:pPr indent="-173037" lvl="1" marL="401637" marR="0" rtl="0" algn="l">
              <a:spcBef>
                <a:spcPts val="600"/>
              </a:spcBef>
              <a:spcAft>
                <a:spcPts val="0"/>
              </a:spcAft>
              <a:buClr>
                <a:schemeClr val="dk2"/>
              </a:buClr>
              <a:buSzPct val="76000"/>
              <a:buFont typeface="Noto Sans Symbols"/>
              <a:buChar char="●"/>
            </a:pPr>
            <a:r>
              <a:rPr lang="en" sz="1200"/>
              <a:t>4358</a:t>
            </a:r>
            <a:r>
              <a:rPr b="0" i="0" lang="en" sz="1200" u="none" cap="none" strike="noStrike">
                <a:solidFill>
                  <a:schemeClr val="dk2"/>
                </a:solidFill>
                <a:latin typeface="Arial"/>
                <a:ea typeface="Arial"/>
                <a:cs typeface="Arial"/>
                <a:sym typeface="Arial"/>
              </a:rPr>
              <a:t> Total Awards |  54% of $ to 10 States</a:t>
            </a:r>
          </a:p>
          <a:p>
            <a:pPr indent="-173037" lvl="1" marL="401637" marR="0" rtl="0" algn="l">
              <a:spcBef>
                <a:spcPts val="600"/>
              </a:spcBef>
              <a:spcAft>
                <a:spcPts val="0"/>
              </a:spcAft>
              <a:buClr>
                <a:schemeClr val="dk2"/>
              </a:buClr>
              <a:buSzPct val="76000"/>
              <a:buFont typeface="Noto Sans Symbols"/>
              <a:buChar char="●"/>
            </a:pPr>
            <a:r>
              <a:rPr b="0" i="0" lang="en" sz="1200" u="none" cap="none" strike="noStrike">
                <a:solidFill>
                  <a:schemeClr val="dk2"/>
                </a:solidFill>
                <a:latin typeface="Arial"/>
                <a:ea typeface="Arial"/>
                <a:cs typeface="Arial"/>
                <a:sym typeface="Arial"/>
              </a:rPr>
              <a:t>Phase I Awards | 64% of Awards | 24.2% of Funds | Average Size $151,000</a:t>
            </a:r>
          </a:p>
          <a:p>
            <a:pPr indent="-173037" lvl="1" marL="401637" marR="0" rtl="0" algn="l">
              <a:spcBef>
                <a:spcPts val="600"/>
              </a:spcBef>
              <a:spcAft>
                <a:spcPts val="0"/>
              </a:spcAft>
              <a:buClr>
                <a:schemeClr val="dk2"/>
              </a:buClr>
              <a:buSzPct val="76000"/>
              <a:buFont typeface="Noto Sans Symbols"/>
              <a:buChar char="●"/>
            </a:pPr>
            <a:r>
              <a:rPr b="0" i="0" lang="en" sz="1200" u="none" cap="none" strike="noStrike">
                <a:solidFill>
                  <a:schemeClr val="dk2"/>
                </a:solidFill>
                <a:latin typeface="Arial"/>
                <a:ea typeface="Arial"/>
                <a:cs typeface="Arial"/>
                <a:sym typeface="Arial"/>
              </a:rPr>
              <a:t>Phase II Awards | 36% of Awards | 75.8% of Funds | Average Size $718,000</a:t>
            </a:r>
          </a:p>
          <a:p>
            <a:pPr indent="-173037" lvl="1" marL="401637" marR="0" rtl="0" algn="l">
              <a:spcBef>
                <a:spcPts val="600"/>
              </a:spcBef>
              <a:spcAft>
                <a:spcPts val="0"/>
              </a:spcAft>
              <a:buClr>
                <a:schemeClr val="dk2"/>
              </a:buClr>
              <a:buSzPct val="76000"/>
              <a:buFont typeface="Noto Sans Symbols"/>
              <a:buChar char="●"/>
            </a:pPr>
            <a:r>
              <a:rPr b="0" i="0" lang="en" sz="1200" u="none" cap="none" strike="noStrike">
                <a:solidFill>
                  <a:schemeClr val="dk2"/>
                </a:solidFill>
                <a:latin typeface="Arial"/>
                <a:ea typeface="Arial"/>
                <a:cs typeface="Arial"/>
                <a:sym typeface="Arial"/>
              </a:rPr>
              <a:t>23% to women-owned, minority-owned or HUBZone-located small biz</a:t>
            </a:r>
          </a:p>
          <a:p>
            <a:pPr indent="-173037" lvl="1" marL="401637" marR="0" rtl="0" algn="l">
              <a:spcBef>
                <a:spcPts val="600"/>
              </a:spcBef>
              <a:spcAft>
                <a:spcPts val="0"/>
              </a:spcAft>
              <a:buClr>
                <a:schemeClr val="dk2"/>
              </a:buClr>
              <a:buSzPct val="76000"/>
              <a:buFont typeface="Noto Sans Symbols"/>
              <a:buChar char="●"/>
            </a:pPr>
            <a:r>
              <a:rPr b="0" i="0" lang="en" sz="1200" u="none" cap="none" strike="noStrike">
                <a:solidFill>
                  <a:schemeClr val="dk2"/>
                </a:solidFill>
                <a:latin typeface="Arial"/>
                <a:ea typeface="Arial"/>
                <a:cs typeface="Arial"/>
                <a:sym typeface="Arial"/>
              </a:rPr>
              <a:t>2.5% pre-2011 | 3.2% by 2017 | Floor NOT Cap</a:t>
            </a:r>
          </a:p>
          <a:p>
            <a:pPr indent="0" lvl="1" marL="228600" marR="0" rtl="0" algn="l">
              <a:spcBef>
                <a:spcPts val="600"/>
              </a:spcBef>
              <a:spcAft>
                <a:spcPts val="0"/>
              </a:spcAft>
              <a:buClr>
                <a:schemeClr val="dk2"/>
              </a:buClr>
              <a:buSzPct val="25000"/>
              <a:buFont typeface="Noto Sans Symbols"/>
              <a:buNone/>
            </a:pPr>
            <a:r>
              <a:t/>
            </a:r>
            <a:endParaRPr b="1" i="0" sz="1500" u="none" cap="none" strike="noStrike">
              <a:solidFill>
                <a:schemeClr val="dk2"/>
              </a:solidFill>
              <a:latin typeface="Arial"/>
              <a:ea typeface="Arial"/>
              <a:cs typeface="Arial"/>
              <a:sym typeface="Arial"/>
            </a:endParaRPr>
          </a:p>
          <a:p>
            <a:pPr indent="0" lvl="0" marL="0" marR="0" rtl="0" algn="l">
              <a:spcBef>
                <a:spcPts val="600"/>
              </a:spcBef>
              <a:spcAft>
                <a:spcPts val="0"/>
              </a:spcAft>
              <a:buClr>
                <a:schemeClr val="accent1"/>
              </a:buClr>
              <a:buSzPct val="25000"/>
              <a:buFont typeface="Noto Sans Symbols"/>
              <a:buNone/>
            </a:pPr>
            <a:r>
              <a:rPr b="1" i="0" lang="en" sz="1400" u="none" cap="none" strike="noStrike">
                <a:solidFill>
                  <a:schemeClr val="dk1"/>
                </a:solidFill>
                <a:latin typeface="Arial"/>
                <a:ea typeface="Arial"/>
                <a:cs typeface="Arial"/>
                <a:sym typeface="Arial"/>
              </a:rPr>
              <a:t>STTR </a:t>
            </a:r>
          </a:p>
          <a:p>
            <a:pPr indent="-173037" lvl="1" marL="401637" marR="0" rtl="0" algn="l">
              <a:spcBef>
                <a:spcPts val="600"/>
              </a:spcBef>
              <a:spcAft>
                <a:spcPts val="0"/>
              </a:spcAft>
              <a:buClr>
                <a:schemeClr val="dk2"/>
              </a:buClr>
              <a:buSzPct val="76000"/>
              <a:buFont typeface="Noto Sans Symbols"/>
              <a:buChar char="●"/>
            </a:pPr>
            <a:r>
              <a:rPr lang="en" sz="1200"/>
              <a:t>730</a:t>
            </a:r>
            <a:r>
              <a:rPr b="0" i="0" lang="en" sz="1200" u="none" cap="none" strike="noStrike">
                <a:solidFill>
                  <a:schemeClr val="dk2"/>
                </a:solidFill>
                <a:latin typeface="Arial"/>
                <a:ea typeface="Arial"/>
                <a:cs typeface="Arial"/>
                <a:sym typeface="Arial"/>
              </a:rPr>
              <a:t> Total Awards | 78% DOD and HHS</a:t>
            </a:r>
          </a:p>
          <a:p>
            <a:pPr indent="-173037" lvl="1" marL="401637" marR="0" rtl="0" algn="l">
              <a:spcBef>
                <a:spcPts val="600"/>
              </a:spcBef>
              <a:spcAft>
                <a:spcPts val="0"/>
              </a:spcAft>
              <a:buClr>
                <a:schemeClr val="dk2"/>
              </a:buClr>
              <a:buSzPct val="76000"/>
              <a:buFont typeface="Noto Sans Symbols"/>
              <a:buChar char="●"/>
            </a:pPr>
            <a:r>
              <a:rPr b="0" i="0" lang="en" sz="1200" u="none" cap="none" strike="noStrike">
                <a:solidFill>
                  <a:schemeClr val="dk2"/>
                </a:solidFill>
                <a:latin typeface="Arial"/>
                <a:ea typeface="Arial"/>
                <a:cs typeface="Arial"/>
                <a:sym typeface="Arial"/>
              </a:rPr>
              <a:t>Phase I Awards | 75% of Awards | 42% of Funds | Average Size $144,000</a:t>
            </a:r>
          </a:p>
          <a:p>
            <a:pPr indent="-173037" lvl="1" marL="401637" marR="0" rtl="0" algn="l">
              <a:spcBef>
                <a:spcPts val="600"/>
              </a:spcBef>
              <a:spcAft>
                <a:spcPts val="0"/>
              </a:spcAft>
              <a:buClr>
                <a:schemeClr val="dk2"/>
              </a:buClr>
              <a:buSzPct val="76000"/>
              <a:buFont typeface="Noto Sans Symbols"/>
              <a:buChar char="●"/>
            </a:pPr>
            <a:r>
              <a:rPr b="0" i="0" lang="en" sz="1200" u="none" cap="none" strike="noStrike">
                <a:solidFill>
                  <a:schemeClr val="dk2"/>
                </a:solidFill>
                <a:latin typeface="Arial"/>
                <a:ea typeface="Arial"/>
                <a:cs typeface="Arial"/>
                <a:sym typeface="Arial"/>
              </a:rPr>
              <a:t>Phase II Awards | 25% of Awards | 58% of Funds | Average Size $582,000</a:t>
            </a:r>
          </a:p>
          <a:p>
            <a:pPr indent="-173037" lvl="1" marL="401637" marR="0" rtl="0" algn="l">
              <a:spcBef>
                <a:spcPts val="600"/>
              </a:spcBef>
              <a:spcAft>
                <a:spcPts val="0"/>
              </a:spcAft>
              <a:buClr>
                <a:schemeClr val="dk2"/>
              </a:buClr>
              <a:buSzPct val="76000"/>
              <a:buFont typeface="Noto Sans Symbols"/>
              <a:buChar char="●"/>
            </a:pPr>
            <a:r>
              <a:rPr b="0" i="0" lang="en" sz="1200" u="none" cap="none" strike="noStrike">
                <a:solidFill>
                  <a:schemeClr val="dk2"/>
                </a:solidFill>
                <a:latin typeface="Arial"/>
                <a:ea typeface="Arial"/>
                <a:cs typeface="Arial"/>
                <a:sym typeface="Arial"/>
              </a:rPr>
              <a:t>22% to women-owned, minority-owned or HUBZone-located small biz</a:t>
            </a:r>
          </a:p>
          <a:p>
            <a:pPr indent="-173037" lvl="1" marL="401637" marR="0" rtl="0" algn="l">
              <a:spcBef>
                <a:spcPts val="600"/>
              </a:spcBef>
              <a:spcAft>
                <a:spcPts val="0"/>
              </a:spcAft>
              <a:buClr>
                <a:schemeClr val="dk2"/>
              </a:buClr>
              <a:buSzPct val="76000"/>
              <a:buFont typeface="Noto Sans Symbols"/>
              <a:buChar char="●"/>
            </a:pPr>
            <a:r>
              <a:rPr b="0" i="0" lang="en" sz="1200" u="none" cap="none" strike="noStrike">
                <a:solidFill>
                  <a:schemeClr val="dk2"/>
                </a:solidFill>
                <a:latin typeface="Arial"/>
                <a:ea typeface="Arial"/>
                <a:cs typeface="Arial"/>
                <a:sym typeface="Arial"/>
              </a:rPr>
              <a:t>0.3% pre-2011 | 0.6% by 2017 | Floor NOT Cap</a:t>
            </a:r>
          </a:p>
        </p:txBody>
      </p:sp>
      <p:sp>
        <p:nvSpPr>
          <p:cNvPr id="174" name="Shape 174"/>
          <p:cNvSpPr txBox="1"/>
          <p:nvPr>
            <p:ph idx="4294967295" type="sldNum"/>
          </p:nvPr>
        </p:nvSpPr>
        <p:spPr>
          <a:xfrm>
            <a:off x="6400800" y="4767262"/>
            <a:ext cx="22893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 sz="1600">
                <a:solidFill>
                  <a:schemeClr val="lt1"/>
                </a:solidFill>
                <a:latin typeface="Cabin"/>
                <a:ea typeface="Cabin"/>
                <a:cs typeface="Cabin"/>
                <a:sym typeface="Cabin"/>
              </a:rPr>
              <a:t>‹#›</a:t>
            </a:fld>
          </a:p>
        </p:txBody>
      </p:sp>
      <p:sp>
        <p:nvSpPr>
          <p:cNvPr id="175" name="Shape 175"/>
          <p:cNvSpPr txBox="1"/>
          <p:nvPr/>
        </p:nvSpPr>
        <p:spPr>
          <a:xfrm>
            <a:off x="228600" y="105968"/>
            <a:ext cx="8686800" cy="685800"/>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r>
              <a:rPr b="1" lang="en" sz="2800">
                <a:solidFill>
                  <a:schemeClr val="lt1"/>
                </a:solidFill>
                <a:latin typeface="Arial"/>
                <a:ea typeface="Arial"/>
                <a:cs typeface="Arial"/>
                <a:sym typeface="Arial"/>
              </a:rPr>
              <a:t>SBIR &amp; STTR in Brief</a:t>
            </a:r>
          </a:p>
          <a:p>
            <a:pPr indent="0" lvl="0" marL="0" marR="0" rtl="0" algn="l">
              <a:spcBef>
                <a:spcPts val="0"/>
              </a:spcBef>
              <a:buSzPct val="25000"/>
              <a:buNone/>
            </a:pPr>
            <a:r>
              <a:rPr b="1" lang="en" sz="1600">
                <a:solidFill>
                  <a:schemeClr val="lt1"/>
                </a:solidFill>
                <a:latin typeface="Arial"/>
                <a:ea typeface="Arial"/>
                <a:cs typeface="Arial"/>
                <a:sym typeface="Arial"/>
              </a:rPr>
              <a:t>Quick Stats</a:t>
            </a:r>
          </a:p>
        </p:txBody>
      </p:sp>
      <p:sp>
        <p:nvSpPr>
          <p:cNvPr id="176" name="Shape 176"/>
          <p:cNvSpPr txBox="1"/>
          <p:nvPr/>
        </p:nvSpPr>
        <p:spPr>
          <a:xfrm>
            <a:off x="4022725" y="171450"/>
            <a:ext cx="4896000" cy="228600"/>
          </a:xfrm>
          <a:prstGeom prst="rect">
            <a:avLst/>
          </a:prstGeom>
          <a:noFill/>
          <a:ln>
            <a:noFill/>
          </a:ln>
        </p:spPr>
        <p:txBody>
          <a:bodyPr anchorCtr="0" anchor="ctr" bIns="45700" lIns="0" rIns="0" tIns="45700">
            <a:noAutofit/>
          </a:bodyPr>
          <a:lstStyle/>
          <a:p>
            <a:pPr indent="0" lvl="0" marL="0" marR="0" rtl="0" algn="r">
              <a:spcBef>
                <a:spcPts val="0"/>
              </a:spcBef>
              <a:spcAft>
                <a:spcPts val="0"/>
              </a:spcAft>
              <a:buSzPct val="25000"/>
              <a:buNone/>
            </a:pPr>
            <a:r>
              <a:rPr b="1" i="1" lang="en" sz="1800">
                <a:solidFill>
                  <a:schemeClr val="lt1"/>
                </a:solidFill>
                <a:latin typeface="Arial"/>
                <a:ea typeface="Arial"/>
                <a:cs typeface="Arial"/>
                <a:sym typeface="Arial"/>
              </a:rPr>
              <a:t>What We Do @ 15,000 FT</a:t>
            </a:r>
          </a:p>
        </p:txBody>
      </p:sp>
      <p:sp>
        <p:nvSpPr>
          <p:cNvPr id="177" name="Shape 177"/>
          <p:cNvSpPr/>
          <p:nvPr/>
        </p:nvSpPr>
        <p:spPr>
          <a:xfrm>
            <a:off x="6540500" y="3126581"/>
            <a:ext cx="1281112" cy="244078"/>
          </a:xfrm>
          <a:prstGeom prst="flowChartProcess">
            <a:avLst/>
          </a:prstGeom>
          <a:noFill/>
          <a:ln cap="flat" cmpd="sng" w="31750">
            <a:solidFill>
              <a:srgbClr val="7C7C7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lang="en" sz="1100">
                <a:solidFill>
                  <a:schemeClr val="dk1"/>
                </a:solidFill>
                <a:latin typeface="Arial"/>
                <a:ea typeface="Arial"/>
                <a:cs typeface="Arial"/>
                <a:sym typeface="Arial"/>
              </a:rPr>
              <a:t>Evaluation</a:t>
            </a:r>
          </a:p>
        </p:txBody>
      </p:sp>
      <p:sp>
        <p:nvSpPr>
          <p:cNvPr id="178" name="Shape 178"/>
          <p:cNvSpPr/>
          <p:nvPr/>
        </p:nvSpPr>
        <p:spPr>
          <a:xfrm>
            <a:off x="6540500" y="3806428"/>
            <a:ext cx="1281112" cy="272652"/>
          </a:xfrm>
          <a:prstGeom prst="flowChartProcess">
            <a:avLst/>
          </a:prstGeom>
          <a:noFill/>
          <a:ln cap="flat" cmpd="sng" w="31750">
            <a:solidFill>
              <a:srgbClr val="7C7C7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lang="en" sz="1100">
                <a:solidFill>
                  <a:schemeClr val="dk1"/>
                </a:solidFill>
                <a:latin typeface="Arial"/>
                <a:ea typeface="Arial"/>
                <a:cs typeface="Arial"/>
                <a:sym typeface="Arial"/>
              </a:rPr>
              <a:t>Phase I or II Award</a:t>
            </a:r>
          </a:p>
        </p:txBody>
      </p:sp>
      <p:sp>
        <p:nvSpPr>
          <p:cNvPr id="179" name="Shape 179"/>
          <p:cNvSpPr/>
          <p:nvPr/>
        </p:nvSpPr>
        <p:spPr>
          <a:xfrm>
            <a:off x="6526212" y="1528762"/>
            <a:ext cx="1317625" cy="392906"/>
          </a:xfrm>
          <a:prstGeom prst="flowChartProcess">
            <a:avLst/>
          </a:prstGeom>
          <a:noFill/>
          <a:ln cap="flat" cmpd="sng" w="31750">
            <a:solidFill>
              <a:srgbClr val="7C7C7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lang="en" sz="1100">
                <a:solidFill>
                  <a:schemeClr val="dk1"/>
                </a:solidFill>
                <a:latin typeface="Arial"/>
                <a:ea typeface="Arial"/>
                <a:cs typeface="Arial"/>
                <a:sym typeface="Arial"/>
              </a:rPr>
              <a:t>Solicitation</a:t>
            </a:r>
          </a:p>
          <a:p>
            <a:pPr indent="0" lvl="0" marL="0" marR="0" rtl="0" algn="ctr">
              <a:spcBef>
                <a:spcPts val="0"/>
              </a:spcBef>
              <a:spcAft>
                <a:spcPts val="0"/>
              </a:spcAft>
              <a:buSzPct val="25000"/>
              <a:buNone/>
            </a:pPr>
            <a:r>
              <a:rPr lang="en" sz="1100">
                <a:solidFill>
                  <a:schemeClr val="dk1"/>
                </a:solidFill>
                <a:latin typeface="Arial"/>
                <a:ea typeface="Arial"/>
                <a:cs typeface="Arial"/>
                <a:sym typeface="Arial"/>
              </a:rPr>
              <a:t>Topics</a:t>
            </a:r>
          </a:p>
        </p:txBody>
      </p:sp>
      <p:sp>
        <p:nvSpPr>
          <p:cNvPr id="180" name="Shape 180"/>
          <p:cNvSpPr/>
          <p:nvPr/>
        </p:nvSpPr>
        <p:spPr>
          <a:xfrm>
            <a:off x="6526212" y="2345531"/>
            <a:ext cx="1316037" cy="369093"/>
          </a:xfrm>
          <a:prstGeom prst="flowChartProcess">
            <a:avLst/>
          </a:prstGeom>
          <a:noFill/>
          <a:ln cap="flat" cmpd="sng" w="31750">
            <a:solidFill>
              <a:srgbClr val="7C7C7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lang="en" sz="1100">
                <a:solidFill>
                  <a:schemeClr val="dk1"/>
                </a:solidFill>
                <a:latin typeface="Arial"/>
                <a:ea typeface="Arial"/>
                <a:cs typeface="Arial"/>
                <a:sym typeface="Arial"/>
              </a:rPr>
              <a:t>Proposal</a:t>
            </a:r>
          </a:p>
          <a:p>
            <a:pPr indent="0" lvl="0" marL="0" marR="0" rtl="0" algn="ctr">
              <a:spcBef>
                <a:spcPts val="0"/>
              </a:spcBef>
              <a:spcAft>
                <a:spcPts val="0"/>
              </a:spcAft>
              <a:buSzPct val="25000"/>
              <a:buNone/>
            </a:pPr>
            <a:r>
              <a:rPr lang="en" sz="1100">
                <a:solidFill>
                  <a:schemeClr val="dk1"/>
                </a:solidFill>
                <a:latin typeface="Arial"/>
                <a:ea typeface="Arial"/>
                <a:cs typeface="Arial"/>
                <a:sym typeface="Arial"/>
              </a:rPr>
              <a:t>Submission</a:t>
            </a:r>
          </a:p>
        </p:txBody>
      </p:sp>
      <p:sp>
        <p:nvSpPr>
          <p:cNvPr id="181" name="Shape 181"/>
          <p:cNvSpPr/>
          <p:nvPr/>
        </p:nvSpPr>
        <p:spPr>
          <a:xfrm>
            <a:off x="6840538" y="1946672"/>
            <a:ext cx="660300" cy="371400"/>
          </a:xfrm>
          <a:prstGeom prst="downArrow">
            <a:avLst>
              <a:gd fmla="val 47963" name="adj1"/>
              <a:gd fmla="val 60898" name="adj2"/>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sz="1100">
              <a:solidFill>
                <a:schemeClr val="dk1"/>
              </a:solidFill>
              <a:latin typeface="Cabin"/>
              <a:ea typeface="Cabin"/>
              <a:cs typeface="Cabin"/>
              <a:sym typeface="Cabin"/>
            </a:endParaRPr>
          </a:p>
        </p:txBody>
      </p:sp>
      <p:sp>
        <p:nvSpPr>
          <p:cNvPr id="182" name="Shape 182"/>
          <p:cNvSpPr/>
          <p:nvPr/>
        </p:nvSpPr>
        <p:spPr>
          <a:xfrm>
            <a:off x="6838950" y="2745581"/>
            <a:ext cx="660300" cy="371400"/>
          </a:xfrm>
          <a:prstGeom prst="downArrow">
            <a:avLst>
              <a:gd fmla="val 47963" name="adj1"/>
              <a:gd fmla="val 60898" name="adj2"/>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sz="1100">
              <a:solidFill>
                <a:schemeClr val="dk1"/>
              </a:solidFill>
              <a:latin typeface="Cabin"/>
              <a:ea typeface="Cabin"/>
              <a:cs typeface="Cabin"/>
              <a:sym typeface="Cabin"/>
            </a:endParaRPr>
          </a:p>
        </p:txBody>
      </p:sp>
      <p:sp>
        <p:nvSpPr>
          <p:cNvPr id="183" name="Shape 183"/>
          <p:cNvSpPr/>
          <p:nvPr/>
        </p:nvSpPr>
        <p:spPr>
          <a:xfrm>
            <a:off x="6853238" y="3406378"/>
            <a:ext cx="660300" cy="371400"/>
          </a:xfrm>
          <a:prstGeom prst="downArrow">
            <a:avLst>
              <a:gd fmla="val 47963" name="adj1"/>
              <a:gd fmla="val 60898" name="adj2"/>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sz="1100">
              <a:solidFill>
                <a:schemeClr val="dk1"/>
              </a:solidFill>
              <a:latin typeface="Cabin"/>
              <a:ea typeface="Cabin"/>
              <a:cs typeface="Cabin"/>
              <a:sym typeface="Cabin"/>
            </a:endParaRPr>
          </a:p>
        </p:txBody>
      </p:sp>
      <p:sp>
        <p:nvSpPr>
          <p:cNvPr id="184" name="Shape 184"/>
          <p:cNvSpPr txBox="1"/>
          <p:nvPr/>
        </p:nvSpPr>
        <p:spPr>
          <a:xfrm>
            <a:off x="5994400" y="1254918"/>
            <a:ext cx="2556000" cy="2286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1400">
                <a:solidFill>
                  <a:schemeClr val="dk1"/>
                </a:solidFill>
                <a:latin typeface="Cabin"/>
                <a:ea typeface="Cabin"/>
                <a:cs typeface="Cabin"/>
                <a:sym typeface="Cabin"/>
              </a:rPr>
              <a:t>Typical Application Process</a:t>
            </a:r>
          </a:p>
        </p:txBody>
      </p:sp>
      <p:cxnSp>
        <p:nvCxnSpPr>
          <p:cNvPr id="185" name="Shape 185"/>
          <p:cNvCxnSpPr/>
          <p:nvPr/>
        </p:nvCxnSpPr>
        <p:spPr>
          <a:xfrm>
            <a:off x="5981700" y="1164431"/>
            <a:ext cx="0" cy="3143100"/>
          </a:xfrm>
          <a:prstGeom prst="straightConnector1">
            <a:avLst/>
          </a:prstGeom>
          <a:noFill/>
          <a:ln cap="flat" cmpd="sng" w="28575">
            <a:solidFill>
              <a:schemeClr val="accent1"/>
            </a:solidFill>
            <a:prstDash val="solid"/>
            <a:round/>
            <a:headEnd len="med" w="med" type="none"/>
            <a:tailEnd len="med" w="med" type="none"/>
          </a:ln>
        </p:spPr>
      </p:cxnSp>
      <p:cxnSp>
        <p:nvCxnSpPr>
          <p:cNvPr id="186" name="Shape 186"/>
          <p:cNvCxnSpPr/>
          <p:nvPr/>
        </p:nvCxnSpPr>
        <p:spPr>
          <a:xfrm flipH="1" rot="10800000">
            <a:off x="85725" y="2875074"/>
            <a:ext cx="5895900" cy="2490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125250" y="91925"/>
            <a:ext cx="8520600" cy="801000"/>
          </a:xfrm>
          <a:prstGeom prst="rect">
            <a:avLst/>
          </a:prstGeom>
        </p:spPr>
        <p:txBody>
          <a:bodyPr anchorCtr="0" anchor="t" bIns="91425" lIns="91425" rIns="91425" tIns="91425">
            <a:noAutofit/>
          </a:bodyPr>
          <a:lstStyle/>
          <a:p>
            <a:pPr lvl="0">
              <a:spcBef>
                <a:spcPts val="0"/>
              </a:spcBef>
              <a:buNone/>
            </a:pPr>
            <a:r>
              <a:rPr lang="en"/>
              <a:t>Why i work on america’s seed fund?</a:t>
            </a:r>
          </a:p>
        </p:txBody>
      </p:sp>
      <p:sp>
        <p:nvSpPr>
          <p:cNvPr id="192" name="Shape 192"/>
          <p:cNvSpPr txBox="1"/>
          <p:nvPr>
            <p:ph idx="1" type="body"/>
          </p:nvPr>
        </p:nvSpPr>
        <p:spPr>
          <a:xfrm>
            <a:off x="1755750" y="2711112"/>
            <a:ext cx="5632500" cy="6468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https://www.sbir.gov/news/testimonials</a:t>
            </a:r>
          </a:p>
        </p:txBody>
      </p:sp>
      <p:pic>
        <p:nvPicPr>
          <p:cNvPr id="193" name="Shape 193"/>
          <p:cNvPicPr preferRelativeResize="0"/>
          <p:nvPr/>
        </p:nvPicPr>
        <p:blipFill>
          <a:blip r:embed="rId4">
            <a:alphaModFix/>
          </a:blip>
          <a:stretch>
            <a:fillRect/>
          </a:stretch>
        </p:blipFill>
        <p:spPr>
          <a:xfrm>
            <a:off x="0" y="1388199"/>
            <a:ext cx="2934965" cy="1322924"/>
          </a:xfrm>
          <a:prstGeom prst="rect">
            <a:avLst/>
          </a:prstGeom>
          <a:noFill/>
          <a:ln>
            <a:noFill/>
          </a:ln>
        </p:spPr>
      </p:pic>
      <p:pic>
        <p:nvPicPr>
          <p:cNvPr id="194" name="Shape 194"/>
          <p:cNvPicPr preferRelativeResize="0"/>
          <p:nvPr/>
        </p:nvPicPr>
        <p:blipFill>
          <a:blip r:embed="rId5">
            <a:alphaModFix/>
          </a:blip>
          <a:stretch>
            <a:fillRect/>
          </a:stretch>
        </p:blipFill>
        <p:spPr>
          <a:xfrm>
            <a:off x="6488625" y="292850"/>
            <a:ext cx="1905000" cy="600075"/>
          </a:xfrm>
          <a:prstGeom prst="rect">
            <a:avLst/>
          </a:prstGeom>
          <a:noFill/>
          <a:ln>
            <a:noFill/>
          </a:ln>
        </p:spPr>
      </p:pic>
      <p:pic>
        <p:nvPicPr>
          <p:cNvPr id="195" name="Shape 195"/>
          <p:cNvPicPr preferRelativeResize="0"/>
          <p:nvPr/>
        </p:nvPicPr>
        <p:blipFill>
          <a:blip r:embed="rId6">
            <a:alphaModFix/>
          </a:blip>
          <a:stretch>
            <a:fillRect/>
          </a:stretch>
        </p:blipFill>
        <p:spPr>
          <a:xfrm>
            <a:off x="3908037" y="1161137"/>
            <a:ext cx="2362200" cy="619125"/>
          </a:xfrm>
          <a:prstGeom prst="rect">
            <a:avLst/>
          </a:prstGeom>
          <a:noFill/>
          <a:ln>
            <a:noFill/>
          </a:ln>
        </p:spPr>
      </p:pic>
      <p:pic>
        <p:nvPicPr>
          <p:cNvPr id="196" name="Shape 196"/>
          <p:cNvPicPr preferRelativeResize="0"/>
          <p:nvPr/>
        </p:nvPicPr>
        <p:blipFill>
          <a:blip r:embed="rId7">
            <a:alphaModFix/>
          </a:blip>
          <a:stretch>
            <a:fillRect/>
          </a:stretch>
        </p:blipFill>
        <p:spPr>
          <a:xfrm>
            <a:off x="311675" y="3432399"/>
            <a:ext cx="2463431" cy="646799"/>
          </a:xfrm>
          <a:prstGeom prst="rect">
            <a:avLst/>
          </a:prstGeom>
          <a:noFill/>
          <a:ln>
            <a:noFill/>
          </a:ln>
        </p:spPr>
      </p:pic>
      <p:pic>
        <p:nvPicPr>
          <p:cNvPr id="197" name="Shape 197"/>
          <p:cNvPicPr preferRelativeResize="0"/>
          <p:nvPr/>
        </p:nvPicPr>
        <p:blipFill>
          <a:blip r:embed="rId8">
            <a:alphaModFix/>
          </a:blip>
          <a:stretch>
            <a:fillRect/>
          </a:stretch>
        </p:blipFill>
        <p:spPr>
          <a:xfrm>
            <a:off x="6917926" y="3471875"/>
            <a:ext cx="2093523" cy="1562100"/>
          </a:xfrm>
          <a:prstGeom prst="rect">
            <a:avLst/>
          </a:prstGeom>
          <a:noFill/>
          <a:ln>
            <a:noFill/>
          </a:ln>
        </p:spPr>
      </p:pic>
      <p:pic>
        <p:nvPicPr>
          <p:cNvPr id="198" name="Shape 198"/>
          <p:cNvPicPr preferRelativeResize="0"/>
          <p:nvPr/>
        </p:nvPicPr>
        <p:blipFill>
          <a:blip r:embed="rId9">
            <a:alphaModFix/>
          </a:blip>
          <a:stretch>
            <a:fillRect/>
          </a:stretch>
        </p:blipFill>
        <p:spPr>
          <a:xfrm>
            <a:off x="4583634" y="3323091"/>
            <a:ext cx="1904999" cy="1471705"/>
          </a:xfrm>
          <a:prstGeom prst="rect">
            <a:avLst/>
          </a:prstGeom>
          <a:noFill/>
          <a:ln>
            <a:noFill/>
          </a:ln>
        </p:spPr>
      </p:pic>
      <p:pic>
        <p:nvPicPr>
          <p:cNvPr id="199" name="Shape 199"/>
          <p:cNvPicPr preferRelativeResize="0"/>
          <p:nvPr/>
        </p:nvPicPr>
        <p:blipFill>
          <a:blip r:embed="rId10">
            <a:alphaModFix/>
          </a:blip>
          <a:stretch>
            <a:fillRect/>
          </a:stretch>
        </p:blipFill>
        <p:spPr>
          <a:xfrm>
            <a:off x="6862250" y="1445875"/>
            <a:ext cx="2204867" cy="1322925"/>
          </a:xfrm>
          <a:prstGeom prst="rect">
            <a:avLst/>
          </a:prstGeom>
          <a:noFill/>
          <a:ln>
            <a:noFill/>
          </a:ln>
        </p:spPr>
      </p:pic>
      <p:pic>
        <p:nvPicPr>
          <p:cNvPr id="200" name="Shape 200"/>
          <p:cNvPicPr preferRelativeResize="0"/>
          <p:nvPr/>
        </p:nvPicPr>
        <p:blipFill>
          <a:blip r:embed="rId11">
            <a:alphaModFix/>
          </a:blip>
          <a:stretch>
            <a:fillRect/>
          </a:stretch>
        </p:blipFill>
        <p:spPr>
          <a:xfrm>
            <a:off x="2678623" y="4070375"/>
            <a:ext cx="1905000" cy="1073122"/>
          </a:xfrm>
          <a:prstGeom prst="rect">
            <a:avLst/>
          </a:prstGeom>
          <a:noFill/>
          <a:ln>
            <a:noFill/>
          </a:ln>
        </p:spPr>
      </p:pic>
      <p:sp>
        <p:nvSpPr>
          <p:cNvPr id="201" name="Shape 201"/>
          <p:cNvSpPr txBox="1"/>
          <p:nvPr/>
        </p:nvSpPr>
        <p:spPr>
          <a:xfrm>
            <a:off x="0" y="4748700"/>
            <a:ext cx="6317100" cy="737100"/>
          </a:xfrm>
          <a:prstGeom prst="rect">
            <a:avLst/>
          </a:prstGeom>
          <a:noFill/>
          <a:ln>
            <a:noFill/>
          </a:ln>
        </p:spPr>
        <p:txBody>
          <a:bodyPr anchorCtr="0" anchor="t" bIns="91425" lIns="91425" rIns="91425" tIns="91425">
            <a:noAutofit/>
          </a:bodyPr>
          <a:lstStyle/>
          <a:p>
            <a:pPr lvl="0">
              <a:spcBef>
                <a:spcPts val="0"/>
              </a:spcBef>
              <a:buNone/>
            </a:pPr>
            <a:r>
              <a:rPr b="1" i="1" lang="en">
                <a:solidFill>
                  <a:srgbClr val="4C1130"/>
                </a:solidFill>
              </a:rPr>
              <a:t>Front row seat to the future...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pic>
        <p:nvPicPr>
          <p:cNvPr descr="Innovation Ecosystem.jpg" id="206" name="Shape 206"/>
          <p:cNvPicPr preferRelativeResize="0"/>
          <p:nvPr/>
        </p:nvPicPr>
        <p:blipFill>
          <a:blip r:embed="rId3">
            <a:alphaModFix amt="58999"/>
          </a:blip>
          <a:stretch>
            <a:fillRect/>
          </a:stretch>
        </p:blipFill>
        <p:spPr>
          <a:xfrm>
            <a:off x="466325" y="247750"/>
            <a:ext cx="8211375" cy="4542525"/>
          </a:xfrm>
          <a:prstGeom prst="rect">
            <a:avLst/>
          </a:prstGeom>
          <a:noFill/>
          <a:ln>
            <a:noFill/>
          </a:ln>
        </p:spPr>
      </p:pic>
      <p:sp>
        <p:nvSpPr>
          <p:cNvPr id="207" name="Shape 207"/>
          <p:cNvSpPr txBox="1"/>
          <p:nvPr>
            <p:ph type="title"/>
          </p:nvPr>
        </p:nvSpPr>
        <p:spPr>
          <a:xfrm>
            <a:off x="157087" y="3989275"/>
            <a:ext cx="8520600" cy="801000"/>
          </a:xfrm>
          <a:prstGeom prst="rect">
            <a:avLst/>
          </a:prstGeom>
        </p:spPr>
        <p:txBody>
          <a:bodyPr anchorCtr="0" anchor="t" bIns="91425" lIns="91425" rIns="91425" tIns="91425">
            <a:noAutofit/>
          </a:bodyPr>
          <a:lstStyle/>
          <a:p>
            <a:pPr lvl="0" rtl="0" algn="ctr">
              <a:spcBef>
                <a:spcPts val="0"/>
              </a:spcBef>
              <a:buNone/>
            </a:pPr>
            <a:r>
              <a:rPr lang="en" u="sng"/>
              <a:t>What is an Innovation Ecosystem ?</a:t>
            </a:r>
          </a:p>
        </p:txBody>
      </p:sp>
      <p:sp>
        <p:nvSpPr>
          <p:cNvPr id="208" name="Shape 208"/>
          <p:cNvSpPr txBox="1"/>
          <p:nvPr/>
        </p:nvSpPr>
        <p:spPr>
          <a:xfrm>
            <a:off x="0" y="4872875"/>
            <a:ext cx="5557200" cy="448200"/>
          </a:xfrm>
          <a:prstGeom prst="rect">
            <a:avLst/>
          </a:prstGeom>
          <a:noFill/>
          <a:ln>
            <a:noFill/>
          </a:ln>
        </p:spPr>
        <p:txBody>
          <a:bodyPr anchorCtr="0" anchor="t" bIns="91425" lIns="91425" rIns="91425" tIns="91425">
            <a:noAutofit/>
          </a:bodyPr>
          <a:lstStyle/>
          <a:p>
            <a:pPr lvl="0">
              <a:spcBef>
                <a:spcPts val="0"/>
              </a:spcBef>
              <a:buNone/>
            </a:pPr>
            <a:r>
              <a:rPr lang="en" sz="900"/>
              <a:t>Source: STOA Europa- http://www.europarl.europa.eu/stoa/cms/home/events/workshops/value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idx="1" type="body"/>
          </p:nvPr>
        </p:nvSpPr>
        <p:spPr>
          <a:xfrm>
            <a:off x="329025" y="3746850"/>
            <a:ext cx="8520600" cy="1287000"/>
          </a:xfrm>
          <a:prstGeom prst="rect">
            <a:avLst/>
          </a:prstGeom>
        </p:spPr>
        <p:txBody>
          <a:bodyPr anchorCtr="0" anchor="t" bIns="91425" lIns="91425" rIns="91425" tIns="91425">
            <a:noAutofit/>
          </a:bodyPr>
          <a:lstStyle/>
          <a:p>
            <a:pPr lvl="0">
              <a:spcBef>
                <a:spcPts val="0"/>
              </a:spcBef>
              <a:buNone/>
            </a:pPr>
            <a:r>
              <a:rPr i="1" lang="en" sz="1400">
                <a:solidFill>
                  <a:srgbClr val="0000FF"/>
                </a:solidFill>
                <a:highlight>
                  <a:srgbClr val="FFFFFF"/>
                </a:highlight>
              </a:rPr>
              <a:t>Like a biological ecosystem, you have a particular cast of characters that interact, engage, and build off of each other’s strengths in a supportive and collaborative manner. These unique clusters tend to rally around particular areas of technological growth and interests that are supported through smart alignment of social, intellectual, and financial capital.</a:t>
            </a:r>
          </a:p>
          <a:p>
            <a:pPr lvl="0">
              <a:spcBef>
                <a:spcPts val="0"/>
              </a:spcBef>
              <a:buNone/>
            </a:pPr>
            <a:r>
              <a:t/>
            </a:r>
            <a:endParaRPr b="1" i="1" sz="1200">
              <a:solidFill>
                <a:srgbClr val="222222"/>
              </a:solidFill>
              <a:highlight>
                <a:srgbClr val="FFFFFF"/>
              </a:highlight>
              <a:latin typeface="Arial"/>
              <a:ea typeface="Arial"/>
              <a:cs typeface="Arial"/>
              <a:sym typeface="Arial"/>
            </a:endParaRPr>
          </a:p>
          <a:p>
            <a:pPr lvl="0">
              <a:lnSpc>
                <a:spcPct val="138000"/>
              </a:lnSpc>
              <a:spcBef>
                <a:spcPts val="0"/>
              </a:spcBef>
              <a:spcAft>
                <a:spcPts val="0"/>
              </a:spcAft>
              <a:buNone/>
            </a:pPr>
            <a:r>
              <a:t/>
            </a:r>
            <a:endParaRPr b="1" i="1" sz="1200">
              <a:solidFill>
                <a:srgbClr val="222222"/>
              </a:solidFill>
              <a:highlight>
                <a:srgbClr val="FFFFFF"/>
              </a:highlight>
              <a:latin typeface="Arial"/>
              <a:ea typeface="Arial"/>
              <a:cs typeface="Arial"/>
              <a:sym typeface="Arial"/>
            </a:endParaRPr>
          </a:p>
          <a:p>
            <a:pPr lvl="0">
              <a:spcBef>
                <a:spcPts val="0"/>
              </a:spcBef>
              <a:buNone/>
            </a:pPr>
            <a:r>
              <a:t/>
            </a:r>
            <a:endParaRPr/>
          </a:p>
        </p:txBody>
      </p:sp>
      <p:sp>
        <p:nvSpPr>
          <p:cNvPr id="214" name="Shape 214"/>
          <p:cNvSpPr txBox="1"/>
          <p:nvPr/>
        </p:nvSpPr>
        <p:spPr>
          <a:xfrm>
            <a:off x="164500" y="307075"/>
            <a:ext cx="4178400" cy="16599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rPr b="1" i="1" lang="en" sz="1200">
                <a:solidFill>
                  <a:srgbClr val="FF0000"/>
                </a:solidFill>
                <a:highlight>
                  <a:srgbClr val="FFFFFF"/>
                </a:highlight>
                <a:latin typeface="Source Code Pro"/>
                <a:ea typeface="Source Code Pro"/>
                <a:cs typeface="Source Code Pro"/>
                <a:sym typeface="Source Code Pro"/>
              </a:rPr>
              <a:t>Innovation ecosystem is th</a:t>
            </a:r>
            <a:r>
              <a:rPr b="1" i="1" lang="en" sz="1200">
                <a:solidFill>
                  <a:srgbClr val="FF0000"/>
                </a:solidFill>
                <a:highlight>
                  <a:srgbClr val="FFFFFF"/>
                </a:highlight>
                <a:latin typeface="Source Code Pro"/>
                <a:ea typeface="Source Code Pro"/>
                <a:cs typeface="Source Code Pro"/>
                <a:sym typeface="Source Code Pro"/>
              </a:rPr>
              <a:t>e t</a:t>
            </a:r>
            <a:r>
              <a:rPr b="1" i="1" lang="en" sz="1200">
                <a:solidFill>
                  <a:srgbClr val="FF0000"/>
                </a:solidFill>
                <a:highlight>
                  <a:srgbClr val="FFFFFF"/>
                </a:highlight>
                <a:latin typeface="Source Code Pro"/>
                <a:ea typeface="Source Code Pro"/>
                <a:cs typeface="Source Code Pro"/>
                <a:sym typeface="Source Code Pro"/>
              </a:rPr>
              <a:t>erm used to describe the large and diverse array of participants and resources that contribute to and are necessary for ongoing innovation in a modern economy. (Source MASS Tech-USA)</a:t>
            </a:r>
          </a:p>
        </p:txBody>
      </p:sp>
      <p:pic>
        <p:nvPicPr>
          <p:cNvPr descr="Innovation Ecosystem 2.jpg" id="215" name="Shape 215"/>
          <p:cNvPicPr preferRelativeResize="0"/>
          <p:nvPr/>
        </p:nvPicPr>
        <p:blipFill>
          <a:blip r:embed="rId3">
            <a:alphaModFix/>
          </a:blip>
          <a:stretch>
            <a:fillRect/>
          </a:stretch>
        </p:blipFill>
        <p:spPr>
          <a:xfrm>
            <a:off x="4277100" y="167475"/>
            <a:ext cx="4628049" cy="3667125"/>
          </a:xfrm>
          <a:prstGeom prst="rect">
            <a:avLst/>
          </a:prstGeom>
          <a:noFill/>
          <a:ln>
            <a:noFill/>
          </a:ln>
        </p:spPr>
      </p:pic>
      <p:sp>
        <p:nvSpPr>
          <p:cNvPr id="216" name="Shape 216"/>
          <p:cNvSpPr txBox="1"/>
          <p:nvPr/>
        </p:nvSpPr>
        <p:spPr>
          <a:xfrm>
            <a:off x="7567150" y="3257175"/>
            <a:ext cx="1338000" cy="292200"/>
          </a:xfrm>
          <a:prstGeom prst="rect">
            <a:avLst/>
          </a:prstGeom>
          <a:noFill/>
          <a:ln>
            <a:noFill/>
          </a:ln>
        </p:spPr>
        <p:txBody>
          <a:bodyPr anchorCtr="0" anchor="t" bIns="91425" lIns="91425" rIns="91425" tIns="91425">
            <a:noAutofit/>
          </a:bodyPr>
          <a:lstStyle/>
          <a:p>
            <a:pPr lvl="0">
              <a:spcBef>
                <a:spcPts val="0"/>
              </a:spcBef>
              <a:buNone/>
            </a:pPr>
            <a:r>
              <a:rPr lang="en" sz="900"/>
              <a:t>Source:IgniteTech.org</a:t>
            </a:r>
          </a:p>
        </p:txBody>
      </p:sp>
    </p:spTree>
  </p:cSld>
  <p:clrMapOvr>
    <a:masterClrMapping/>
  </p:clrMapOvr>
</p:sld>
</file>

<file path=ppt/theme/theme1.xml><?xml version="1.0" encoding="utf-8"?>
<a:theme xmlns:a="http://schemas.openxmlformats.org/drawingml/2006/main" xmlns:r="http://schemas.openxmlformats.org/officeDocument/2006/relationships" name="Origi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